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75" d="100"/>
          <a:sy n="75" d="100"/>
        </p:scale>
        <p:origin x="20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07101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77589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30134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3603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74272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23240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7288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3459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58621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71108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28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1D043C-D64E-4A71-AC7D-F3A50ECA08CC}" type="datetimeFigureOut">
              <a:rPr lang="en-US" smtClean="0"/>
              <a:t>8/20/2015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0A4B3C-E99B-4354-8607-BC3DC0127B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9093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Lab </a:t>
            </a:r>
            <a:r>
              <a:rPr lang="en-US" dirty="0" smtClean="0"/>
              <a:t>21: </a:t>
            </a:r>
            <a:r>
              <a:rPr lang="en-US" dirty="0" smtClean="0"/>
              <a:t>CSV with escape </a:t>
            </a:r>
            <a:r>
              <a:rPr lang="en-US" dirty="0" smtClean="0"/>
              <a:t>characters, version2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460500" y="1482447"/>
            <a:ext cx="6096000" cy="4801314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dirty="0" smtClean="0"/>
              <a:t>The input file contains </a:t>
            </a:r>
            <a:r>
              <a:rPr lang="en-US" dirty="0"/>
              <a:t>comma-separated-values (CSV). </a:t>
            </a:r>
            <a:r>
              <a:rPr lang="en-US" dirty="0" smtClean="0"/>
              <a:t>Each </a:t>
            </a:r>
            <a:r>
              <a:rPr lang="en-US" dirty="0"/>
              <a:t>field may contain a comma, provided the </a:t>
            </a:r>
            <a:r>
              <a:rPr lang="en-US" dirty="0" smtClean="0"/>
              <a:t>entire field </a:t>
            </a:r>
            <a:r>
              <a:rPr lang="en-US" dirty="0"/>
              <a:t>is </a:t>
            </a:r>
            <a:r>
              <a:rPr lang="en-US" dirty="0" smtClean="0"/>
              <a:t>wrapped in quotes. </a:t>
            </a:r>
            <a:r>
              <a:rPr lang="en-US" dirty="0"/>
              <a:t>Here's an example:</a:t>
            </a:r>
          </a:p>
          <a:p>
            <a:endParaRPr lang="en-US" dirty="0"/>
          </a:p>
          <a:p>
            <a:r>
              <a:rPr lang="en-US" dirty="0" smtClean="0"/>
              <a:t>	Mark and </a:t>
            </a:r>
            <a:r>
              <a:rPr lang="en-US" dirty="0"/>
              <a:t>Sally, </a:t>
            </a:r>
            <a:r>
              <a:rPr lang="en-US" dirty="0"/>
              <a:t>"Hello, World"</a:t>
            </a:r>
            <a:endParaRPr lang="en-US" dirty="0" smtClean="0"/>
          </a:p>
          <a:p>
            <a:endParaRPr lang="en-US" dirty="0"/>
          </a:p>
          <a:p>
            <a:r>
              <a:rPr lang="en-US" dirty="0"/>
              <a:t>That 1-line CSV contains </a:t>
            </a:r>
            <a:r>
              <a:rPr lang="en-US" dirty="0" smtClean="0"/>
              <a:t>these </a:t>
            </a:r>
            <a:r>
              <a:rPr lang="en-US" dirty="0" smtClean="0"/>
              <a:t>two </a:t>
            </a:r>
            <a:r>
              <a:rPr lang="en-US" dirty="0"/>
              <a:t>fields:</a:t>
            </a:r>
          </a:p>
          <a:p>
            <a:endParaRPr lang="en-US" dirty="0"/>
          </a:p>
          <a:p>
            <a:r>
              <a:rPr lang="en-US" dirty="0" smtClean="0"/>
              <a:t>	1</a:t>
            </a:r>
            <a:r>
              <a:rPr lang="en-US" dirty="0"/>
              <a:t>. Mark and Sally</a:t>
            </a:r>
          </a:p>
          <a:p>
            <a:r>
              <a:rPr lang="en-US" dirty="0" smtClean="0"/>
              <a:t>	2</a:t>
            </a:r>
            <a:r>
              <a:rPr lang="en-US" dirty="0"/>
              <a:t>. </a:t>
            </a:r>
            <a:r>
              <a:rPr lang="en-US" dirty="0"/>
              <a:t>Hello, </a:t>
            </a:r>
            <a:r>
              <a:rPr lang="en-US" dirty="0" smtClean="0"/>
              <a:t>World</a:t>
            </a:r>
          </a:p>
          <a:p>
            <a:endParaRPr lang="en-US" dirty="0"/>
          </a:p>
          <a:p>
            <a:r>
              <a:rPr lang="en-US" dirty="0"/>
              <a:t>Fields may also contain </a:t>
            </a:r>
            <a:r>
              <a:rPr lang="en-US" dirty="0" smtClean="0"/>
              <a:t>quotes, </a:t>
            </a:r>
            <a:r>
              <a:rPr lang="en-US" dirty="0"/>
              <a:t>provided </a:t>
            </a:r>
            <a:r>
              <a:rPr lang="en-US" dirty="0" smtClean="0"/>
              <a:t>they are escaped </a:t>
            </a:r>
            <a:r>
              <a:rPr lang="en-US" dirty="0"/>
              <a:t>by a </a:t>
            </a:r>
            <a:r>
              <a:rPr lang="en-US" dirty="0" smtClean="0"/>
              <a:t>quote. </a:t>
            </a:r>
            <a:r>
              <a:rPr lang="en-US" dirty="0"/>
              <a:t>Here's an example:</a:t>
            </a:r>
          </a:p>
          <a:p>
            <a:endParaRPr lang="en-US" dirty="0"/>
          </a:p>
          <a:p>
            <a:r>
              <a:rPr lang="en-US" dirty="0"/>
              <a:t>	 </a:t>
            </a:r>
            <a:r>
              <a:rPr lang="en-US" dirty="0"/>
              <a:t>He said ""Hi"" to the passers-by, "Hello, World"</a:t>
            </a:r>
            <a:endParaRPr lang="en-US" dirty="0" smtClean="0"/>
          </a:p>
          <a:p>
            <a:endParaRPr lang="en-US" dirty="0"/>
          </a:p>
          <a:p>
            <a:r>
              <a:rPr lang="en-US" dirty="0"/>
              <a:t>That 1-line CSV contains </a:t>
            </a:r>
            <a:r>
              <a:rPr lang="en-US" dirty="0" smtClean="0"/>
              <a:t>these </a:t>
            </a:r>
            <a:r>
              <a:rPr lang="en-US" dirty="0" smtClean="0"/>
              <a:t>two </a:t>
            </a:r>
            <a:r>
              <a:rPr lang="en-US" dirty="0"/>
              <a:t>fields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5270500" y="6376094"/>
            <a:ext cx="14117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continued </a:t>
            </a:r>
            <a:r>
              <a:rPr lang="en-US" dirty="0" smtClean="0">
                <a:sym typeface="Wingdings" panose="05000000000000000000" pitchFamily="2" charset="2"/>
              </a:rPr>
              <a:t>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77525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60600" y="433338"/>
            <a:ext cx="6096000" cy="3139321"/>
          </a:xfrm>
          <a:prstGeom prst="rect">
            <a:avLst/>
          </a:prstGeom>
        </p:spPr>
        <p:txBody>
          <a:bodyPr>
            <a:spAutoFit/>
          </a:bodyPr>
          <a:lstStyle/>
          <a:p>
            <a:endParaRPr lang="en-US" dirty="0"/>
          </a:p>
          <a:p>
            <a:endParaRPr lang="en-US" dirty="0"/>
          </a:p>
          <a:p>
            <a:r>
              <a:rPr lang="en-US" dirty="0"/>
              <a:t>	1. </a:t>
            </a:r>
            <a:r>
              <a:rPr lang="en-US" dirty="0"/>
              <a:t>He said </a:t>
            </a:r>
            <a:r>
              <a:rPr lang="en-US" dirty="0" smtClean="0"/>
              <a:t>"</a:t>
            </a:r>
            <a:r>
              <a:rPr lang="en-US" dirty="0"/>
              <a:t>Hi</a:t>
            </a:r>
            <a:r>
              <a:rPr lang="en-US" dirty="0" smtClean="0"/>
              <a:t>" </a:t>
            </a:r>
            <a:r>
              <a:rPr lang="en-US" dirty="0"/>
              <a:t>to the passers-by</a:t>
            </a:r>
            <a:endParaRPr lang="en-US" dirty="0"/>
          </a:p>
          <a:p>
            <a:r>
              <a:rPr lang="en-US" dirty="0"/>
              <a:t>	2. </a:t>
            </a:r>
            <a:r>
              <a:rPr lang="en-US" dirty="0"/>
              <a:t>Hello, World</a:t>
            </a:r>
            <a:endParaRPr lang="en-US" dirty="0"/>
          </a:p>
          <a:p>
            <a:endParaRPr lang="en-US" dirty="0"/>
          </a:p>
          <a:p>
            <a:r>
              <a:rPr lang="en-US" dirty="0"/>
              <a:t>Fields may </a:t>
            </a:r>
            <a:r>
              <a:rPr lang="en-US" dirty="0" smtClean="0"/>
              <a:t>not continue </a:t>
            </a:r>
            <a:r>
              <a:rPr lang="en-US" dirty="0" smtClean="0"/>
              <a:t>onto the next </a:t>
            </a:r>
            <a:r>
              <a:rPr lang="en-US" dirty="0" smtClean="0"/>
              <a:t>line (no continuation lines).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The parse tree is shown on the next slide. </a:t>
            </a:r>
          </a:p>
          <a:p>
            <a:endParaRPr lang="en-US" dirty="0"/>
          </a:p>
          <a:p>
            <a:r>
              <a:rPr lang="en-US" dirty="0" smtClean="0"/>
              <a:t>Name the start rule: document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29211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/>
          </p:cNvPicPr>
          <p:nvPr/>
        </p:nvPicPr>
        <p:blipFill rotWithShape="1">
          <a:blip r:embed="rId2"/>
          <a:srcRect l="23625" t="5466" r="37760" b="50534"/>
          <a:stretch/>
        </p:blipFill>
        <p:spPr>
          <a:xfrm>
            <a:off x="2349500" y="1358900"/>
            <a:ext cx="6588221" cy="4102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343926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1023</TotalTime>
  <Words>39</Words>
  <Application>Microsoft Office PowerPoint</Application>
  <PresentationFormat>Widescreen</PresentationFormat>
  <Paragraphs>26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Wingdings</vt:lpstr>
      <vt:lpstr>Office Theme</vt:lpstr>
      <vt:lpstr>Lab 21: CSV with escape characters, version2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Lab 7: using "not"</dc:title>
  <dc:creator>Costello, Roger L.</dc:creator>
  <cp:lastModifiedBy>Costello, Roger L.</cp:lastModifiedBy>
  <cp:revision>36</cp:revision>
  <dcterms:created xsi:type="dcterms:W3CDTF">2015-06-04T21:06:53Z</dcterms:created>
  <dcterms:modified xsi:type="dcterms:W3CDTF">2015-08-20T11:39:48Z</dcterms:modified>
</cp:coreProperties>
</file>

<file path=docProps/thumbnail.jpeg>
</file>