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8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56F443-7455-4328-9A06-9FB47C58EA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575AD7-AFE0-4616-836F-82BA09126B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8EBB47-B0B5-4664-ABB1-5202BD0014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7E709-2393-4521-B0BF-1A5BFA5DAD14}" type="datetimeFigureOut">
              <a:rPr lang="en-US" smtClean="0"/>
              <a:t>3/24/2018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A06828-2E57-46AF-BAD8-9AE282DCD9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991FCE-4A0E-4FF0-9CB5-2CDB86D31A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D9D27-FE42-4757-85FE-B58DDBE19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462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CD010F-65AD-4F61-BF9A-2853AF3BCC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4A7CBB-C8DD-400E-B80A-FAE3A90FDF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632B27-F422-4E34-8C76-3C28C26333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7E709-2393-4521-B0BF-1A5BFA5DAD14}" type="datetimeFigureOut">
              <a:rPr lang="en-US" smtClean="0"/>
              <a:t>3/24/2018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9E497B-FE1D-4744-8E86-425240978A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ED3AEF-3981-4669-87DB-F92A61EDC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D9D27-FE42-4757-85FE-B58DDBE19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0198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FE355A6-C321-4BAE-AC72-9A0EF19D699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A82E7A2-5FF0-4D01-AC72-F58B7ECC79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50DD89-C03A-49CB-8792-4D12BC6E32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7E709-2393-4521-B0BF-1A5BFA5DAD14}" type="datetimeFigureOut">
              <a:rPr lang="en-US" smtClean="0"/>
              <a:t>3/24/2018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6B83AA-C82B-4BEC-8208-CC27B9C000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FA5B79-84AC-4432-8461-26A20ECFE6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D9D27-FE42-4757-85FE-B58DDBE19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035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63AA21-601E-4C47-B849-E309BA7D62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C748EC-EF6C-43D1-BEE9-F96908C1BF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EE320B-308D-4266-9A69-B3DED626FC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7E709-2393-4521-B0BF-1A5BFA5DAD14}" type="datetimeFigureOut">
              <a:rPr lang="en-US" smtClean="0"/>
              <a:t>3/24/2018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D1724D-309E-400F-B5BC-A85CF00E07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40DD11-FCF6-4296-8CF3-29425D5C9C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D9D27-FE42-4757-85FE-B58DDBE19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1814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77772D-8B47-4FF2-BF1A-8B486F614E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3A217F-4CD0-4CD9-82DB-46E3D90469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9FBA0B-33C1-40BC-B1CA-79E28BA069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7E709-2393-4521-B0BF-1A5BFA5DAD14}" type="datetimeFigureOut">
              <a:rPr lang="en-US" smtClean="0"/>
              <a:t>3/24/2018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AB85B1-A4EE-46C8-82F2-2E80C4686B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011763-BE32-488B-B524-793F2B7309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D9D27-FE42-4757-85FE-B58DDBE19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587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54FCA6-099F-4E25-9AD2-AA7A0DDC96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EF4407-802D-440A-81E1-1472F9A7DB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B0133E4-E640-4B7E-B0A5-6D397A51E5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5655C8-9A72-4043-8CC3-3B8D2B836F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7E709-2393-4521-B0BF-1A5BFA5DAD14}" type="datetimeFigureOut">
              <a:rPr lang="en-US" smtClean="0"/>
              <a:t>3/24/2018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DCE7B7-650F-436A-8366-9D22FFB75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340A10-38FC-47A9-99EF-394E14D7DB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D9D27-FE42-4757-85FE-B58DDBE19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611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83592-9073-42CF-9262-7DB8926D23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55E832-9569-44DE-A12A-F4F5FFD0A3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FE3D689-8535-4859-A0D8-3FEA112181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252A280-6C46-4D14-A8F5-76AC242351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04E0478-FA66-4BC1-A929-9875F4BCA17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DC6930F-5B18-4456-B316-6E99B4D293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7E709-2393-4521-B0BF-1A5BFA5DAD14}" type="datetimeFigureOut">
              <a:rPr lang="en-US" smtClean="0"/>
              <a:t>3/24/2018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DF7420C-CDBB-41C6-902E-67801E1FBD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5D4CDC-A955-4EE9-9F48-6DED3EFBBF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D9D27-FE42-4757-85FE-B58DDBE19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96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4D4CBB-7936-490A-AE3D-DFAEE34F5A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1AF261F-A3CB-410C-855D-DF7DCF4F27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7E709-2393-4521-B0BF-1A5BFA5DAD14}" type="datetimeFigureOut">
              <a:rPr lang="en-US" smtClean="0"/>
              <a:t>3/24/2018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335C05E-C717-46B4-A6CF-B8169F1140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913147-2856-4E8D-AAF7-6D150A7D7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D9D27-FE42-4757-85FE-B58DDBE19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371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5694A53-673E-4F2E-9A6B-2F6B238EEE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7E709-2393-4521-B0BF-1A5BFA5DAD14}" type="datetimeFigureOut">
              <a:rPr lang="en-US" smtClean="0"/>
              <a:t>3/24/2018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A457812-DC1F-45B7-B653-5E8C689813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531C7B-5EC9-4D01-9824-0891ED31A4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D9D27-FE42-4757-85FE-B58DDBE19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926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92AED5-A658-4395-B541-66346DD8AA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E496BD-2E7A-4EE1-A63A-94630312C8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48FB30E-935B-4B8E-90A1-52BB2563C3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787A69-B973-4B47-8669-E64D6B7493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7E709-2393-4521-B0BF-1A5BFA5DAD14}" type="datetimeFigureOut">
              <a:rPr lang="en-US" smtClean="0"/>
              <a:t>3/24/2018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F91067-43AC-4696-A1C5-B4385C2B1C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92EA1F-F80D-482E-9B95-B112DDAFE5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D9D27-FE42-4757-85FE-B58DDBE19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4904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49D837-82AA-4DA1-9344-E799F41F3D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DE9C86D-DB14-42BF-8BF5-E9801331FF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C183609-67D1-4114-921E-5CA62EA482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58782E-4A5E-49B2-9F7E-F3BD0E0E6B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7E709-2393-4521-B0BF-1A5BFA5DAD14}" type="datetimeFigureOut">
              <a:rPr lang="en-US" smtClean="0"/>
              <a:t>3/24/2018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808E2F-9D28-4CD9-89AC-40165AD9D8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D9E7C6-F637-4DF6-8E91-EAA87221E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D9D27-FE42-4757-85FE-B58DDBE19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95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E897A34-A715-4A87-92F8-44B5FA4AB6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7A3AC-825D-4028-8BC9-0E30108459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CA271D-D979-47F4-9023-1ACDB0C2D5B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37E709-2393-4521-B0BF-1A5BFA5DAD14}" type="datetimeFigureOut">
              <a:rPr lang="en-US" smtClean="0"/>
              <a:t>3/24/2018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E1F9A9-C8B5-4EF6-9741-9665232C762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F62008-3679-4ACB-BD14-A6011289A4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BD9D27-FE42-4757-85FE-B58DDBE19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224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A04698-9D48-496F-87A7-BE97EFBDFA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33912"/>
            <a:ext cx="9144000" cy="1298778"/>
          </a:xfrm>
        </p:spPr>
        <p:txBody>
          <a:bodyPr/>
          <a:lstStyle/>
          <a:p>
            <a:r>
              <a:rPr lang="en-US"/>
              <a:t>Desktop model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2E379716-56DD-46BA-94AD-59789EDB37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368443" y="5730096"/>
            <a:ext cx="2599113" cy="936711"/>
          </a:xfrm>
        </p:spPr>
        <p:txBody>
          <a:bodyPr/>
          <a:lstStyle/>
          <a:p>
            <a:r>
              <a:rPr lang="en-US">
                <a:solidFill>
                  <a:schemeClr val="bg1">
                    <a:lumMod val="65000"/>
                  </a:schemeClr>
                </a:solidFill>
              </a:rPr>
              <a:t>Roger L. Costello</a:t>
            </a:r>
          </a:p>
          <a:p>
            <a:r>
              <a:rPr lang="en-US">
                <a:solidFill>
                  <a:schemeClr val="bg1">
                    <a:lumMod val="65000"/>
                  </a:schemeClr>
                </a:solidFill>
              </a:rPr>
              <a:t>March 24, 2018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0220F2B-A555-4074-894E-00FB0FB0B3E9}"/>
              </a:ext>
            </a:extLst>
          </p:cNvPr>
          <p:cNvSpPr/>
          <p:nvPr/>
        </p:nvSpPr>
        <p:spPr>
          <a:xfrm>
            <a:off x="2314091" y="3669215"/>
            <a:ext cx="1422400" cy="92891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65BC326-4A85-43A2-9D40-114286FAE0C4}"/>
              </a:ext>
            </a:extLst>
          </p:cNvPr>
          <p:cNvSpPr txBox="1"/>
          <p:nvPr/>
        </p:nvSpPr>
        <p:spPr>
          <a:xfrm>
            <a:off x="3057536" y="4140618"/>
            <a:ext cx="495649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100"/>
              <a:t>icon2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3C817FF-AE61-45AF-AC0C-0BD2E16E8582}"/>
              </a:ext>
            </a:extLst>
          </p:cNvPr>
          <p:cNvSpPr txBox="1"/>
          <p:nvPr/>
        </p:nvSpPr>
        <p:spPr>
          <a:xfrm>
            <a:off x="2531806" y="3380720"/>
            <a:ext cx="9735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Desktop0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C9307EB-34CD-4DDE-9863-5A1691F7863A}"/>
              </a:ext>
            </a:extLst>
          </p:cNvPr>
          <p:cNvSpPr txBox="1"/>
          <p:nvPr/>
        </p:nvSpPr>
        <p:spPr>
          <a:xfrm>
            <a:off x="5179678" y="3397345"/>
            <a:ext cx="9735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Desktop1</a:t>
            </a:r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4C9BAA54-67F5-4C0B-8C00-D33ED15D91A4}"/>
              </a:ext>
            </a:extLst>
          </p:cNvPr>
          <p:cNvSpPr/>
          <p:nvPr/>
        </p:nvSpPr>
        <p:spPr>
          <a:xfrm>
            <a:off x="3997257" y="3902091"/>
            <a:ext cx="805542" cy="3693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D255F0B-CDD3-4346-B996-C76751E8A31C}"/>
              </a:ext>
            </a:extLst>
          </p:cNvPr>
          <p:cNvSpPr txBox="1"/>
          <p:nvPr/>
        </p:nvSpPr>
        <p:spPr>
          <a:xfrm>
            <a:off x="4146282" y="3708944"/>
            <a:ext cx="4475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cut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6A92420-E014-48FA-98C9-19C6F884EB57}"/>
              </a:ext>
            </a:extLst>
          </p:cNvPr>
          <p:cNvSpPr txBox="1"/>
          <p:nvPr/>
        </p:nvSpPr>
        <p:spPr>
          <a:xfrm>
            <a:off x="2422358" y="4140618"/>
            <a:ext cx="495649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100"/>
              <a:t>icon3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2FE410E-4133-4C9D-B320-7BB98267B576}"/>
              </a:ext>
            </a:extLst>
          </p:cNvPr>
          <p:cNvSpPr/>
          <p:nvPr/>
        </p:nvSpPr>
        <p:spPr>
          <a:xfrm>
            <a:off x="7813039" y="3669215"/>
            <a:ext cx="1422400" cy="92891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D14A113-88A3-41ED-9F14-4A0779952061}"/>
              </a:ext>
            </a:extLst>
          </p:cNvPr>
          <p:cNvSpPr txBox="1"/>
          <p:nvPr/>
        </p:nvSpPr>
        <p:spPr>
          <a:xfrm>
            <a:off x="7929152" y="3380720"/>
            <a:ext cx="9735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Desktop2</a:t>
            </a:r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C1F0145F-B411-45FE-ACD6-CCA0D056185E}"/>
              </a:ext>
            </a:extLst>
          </p:cNvPr>
          <p:cNvSpPr/>
          <p:nvPr/>
        </p:nvSpPr>
        <p:spPr>
          <a:xfrm>
            <a:off x="6746731" y="3902091"/>
            <a:ext cx="805542" cy="3693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26D713C-2247-4C4D-8D91-07904F07EF9B}"/>
              </a:ext>
            </a:extLst>
          </p:cNvPr>
          <p:cNvSpPr txBox="1"/>
          <p:nvPr/>
        </p:nvSpPr>
        <p:spPr>
          <a:xfrm>
            <a:off x="6785016" y="3708944"/>
            <a:ext cx="6370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paste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C60E6E-A84D-4BA7-9E32-35633BB07112}"/>
              </a:ext>
            </a:extLst>
          </p:cNvPr>
          <p:cNvSpPr txBox="1"/>
          <p:nvPr/>
        </p:nvSpPr>
        <p:spPr>
          <a:xfrm>
            <a:off x="7929152" y="4147838"/>
            <a:ext cx="495649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100"/>
              <a:t>icon3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C55A8AF-F25D-49BC-870B-1D13A8A9E913}"/>
              </a:ext>
            </a:extLst>
          </p:cNvPr>
          <p:cNvSpPr txBox="1"/>
          <p:nvPr/>
        </p:nvSpPr>
        <p:spPr>
          <a:xfrm>
            <a:off x="8606026" y="3829338"/>
            <a:ext cx="495649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100"/>
              <a:t>icon1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37FC17D-41F3-4FAC-AC8F-253C9630E4CE}"/>
              </a:ext>
            </a:extLst>
          </p:cNvPr>
          <p:cNvSpPr/>
          <p:nvPr/>
        </p:nvSpPr>
        <p:spPr>
          <a:xfrm>
            <a:off x="5068440" y="3676161"/>
            <a:ext cx="1422400" cy="92891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FB6D5F4-E488-40FE-9B55-CC6CCFAFB2EE}"/>
              </a:ext>
            </a:extLst>
          </p:cNvPr>
          <p:cNvSpPr txBox="1"/>
          <p:nvPr/>
        </p:nvSpPr>
        <p:spPr>
          <a:xfrm>
            <a:off x="5176707" y="4147564"/>
            <a:ext cx="495649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100"/>
              <a:t>icon3</a:t>
            </a:r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7B0A8498-3B1D-4F03-96C6-94CEDD9DFA30}"/>
              </a:ext>
            </a:extLst>
          </p:cNvPr>
          <p:cNvSpPr/>
          <p:nvPr/>
        </p:nvSpPr>
        <p:spPr>
          <a:xfrm>
            <a:off x="9496205" y="3878221"/>
            <a:ext cx="805542" cy="3693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3019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394833-9DA1-4BA6-9073-F0651F6D07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945813"/>
          </a:xfrm>
        </p:spPr>
        <p:txBody>
          <a:bodyPr>
            <a:normAutofit/>
          </a:bodyPr>
          <a:lstStyle/>
          <a:p>
            <a:r>
              <a:rPr lang="en-US"/>
              <a:t>Specify in the </a:t>
            </a:r>
            <a:r>
              <a:rPr lang="en-US" b="1"/>
              <a:t>run</a:t>
            </a:r>
            <a:r>
              <a:rPr lang="en-US"/>
              <a:t> command that the instance is to contain 2 Desktops.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51DE386-ED4E-4B99-806B-C5FDFEBBEC34}"/>
              </a:ext>
            </a:extLst>
          </p:cNvPr>
          <p:cNvSpPr/>
          <p:nvPr/>
        </p:nvSpPr>
        <p:spPr>
          <a:xfrm>
            <a:off x="2102499" y="3111330"/>
            <a:ext cx="3439211" cy="461665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run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{} </a:t>
            </a: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3 </a:t>
            </a: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but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 Desktop </a:t>
            </a:r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29767758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8728F2D-E962-41F9-BA30-04A45A847C6C}"/>
              </a:ext>
            </a:extLst>
          </p:cNvPr>
          <p:cNvSpPr/>
          <p:nvPr/>
        </p:nvSpPr>
        <p:spPr>
          <a:xfrm>
            <a:off x="3862650" y="744134"/>
            <a:ext cx="4067695" cy="4428585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open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util/ordering[Desktop]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sig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Desktop {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icons: </a:t>
            </a: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set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Icon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}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enum 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Icon { A, B }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fact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{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first.icons = A + B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first.next.icons = A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}</a:t>
            </a:r>
          </a:p>
          <a:p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run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{} </a:t>
            </a: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3 </a:t>
            </a: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but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 Desktop</a:t>
            </a:r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13957767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98BA87-3C78-4169-9338-A1551EE6C1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Version #2: Arbitrary icons, cut/paste operations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CF2CFC-05BD-428F-9FD0-9DF29DCDE9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42000"/>
            <a:ext cx="10515600" cy="4142916"/>
          </a:xfrm>
        </p:spPr>
        <p:txBody>
          <a:bodyPr>
            <a:normAutofit/>
          </a:bodyPr>
          <a:lstStyle/>
          <a:p>
            <a:r>
              <a:rPr lang="en-US"/>
              <a:t>We want the model to represent any set of icons on the first Desktop. </a:t>
            </a:r>
          </a:p>
          <a:p>
            <a:r>
              <a:rPr lang="en-US"/>
              <a:t>Let d = the first Desktop and i = an icon on the first Desktop.</a:t>
            </a:r>
            <a:br>
              <a:rPr lang="en-US"/>
            </a:br>
            <a:r>
              <a:rPr lang="en-US"/>
              <a:t>The second Desktop = d - i, or</a:t>
            </a:r>
            <a:br>
              <a:rPr lang="en-US"/>
            </a:br>
            <a:r>
              <a:rPr lang="en-US"/>
              <a:t>The second Desktop = d + j (where j is an icon not on d)</a:t>
            </a:r>
          </a:p>
          <a:p>
            <a:r>
              <a:rPr lang="en-US"/>
              <a:t>Let d = the second Desktop and i = an icon on the second Desktop.</a:t>
            </a:r>
            <a:br>
              <a:rPr lang="en-US"/>
            </a:br>
            <a:r>
              <a:rPr lang="en-US"/>
              <a:t>The third Desktop = d - i, or</a:t>
            </a:r>
            <a:br>
              <a:rPr lang="en-US"/>
            </a:br>
            <a:r>
              <a:rPr lang="en-US"/>
              <a:t>The third Desktop = d + j (where j is an icon not on d)</a:t>
            </a:r>
          </a:p>
          <a:p>
            <a:r>
              <a:rPr lang="en-US"/>
              <a:t>And so forth. </a:t>
            </a:r>
          </a:p>
        </p:txBody>
      </p:sp>
    </p:spTree>
    <p:extLst>
      <p:ext uri="{BB962C8B-B14F-4D97-AF65-F5344CB8AC3E}">
        <p14:creationId xmlns:p14="http://schemas.microsoft.com/office/powerpoint/2010/main" val="25306976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66750A-323D-4BA2-8C56-BBB6890A54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Here is one of the instances that Alloy generated: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781524D-CCD5-454B-9096-CEE4585ABD51}"/>
              </a:ext>
            </a:extLst>
          </p:cNvPr>
          <p:cNvSpPr/>
          <p:nvPr/>
        </p:nvSpPr>
        <p:spPr>
          <a:xfrm>
            <a:off x="1476759" y="2330853"/>
            <a:ext cx="1422400" cy="92891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1ED6A68-7971-4D9E-BB58-911BEDF79482}"/>
              </a:ext>
            </a:extLst>
          </p:cNvPr>
          <p:cNvSpPr txBox="1"/>
          <p:nvPr/>
        </p:nvSpPr>
        <p:spPr>
          <a:xfrm>
            <a:off x="2220204" y="2802256"/>
            <a:ext cx="495649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100"/>
              <a:t>icon2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BCDD3A6-6AEF-47AB-B496-1C7BBCFB56C4}"/>
              </a:ext>
            </a:extLst>
          </p:cNvPr>
          <p:cNvSpPr txBox="1"/>
          <p:nvPr/>
        </p:nvSpPr>
        <p:spPr>
          <a:xfrm>
            <a:off x="1694474" y="2042358"/>
            <a:ext cx="9735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Desktop0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59B6034-336A-46DB-96E4-6EAE80714DA0}"/>
              </a:ext>
            </a:extLst>
          </p:cNvPr>
          <p:cNvSpPr txBox="1"/>
          <p:nvPr/>
        </p:nvSpPr>
        <p:spPr>
          <a:xfrm>
            <a:off x="4342346" y="2058983"/>
            <a:ext cx="9735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Desktop1</a:t>
            </a:r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F9A5FB2B-6DF0-466F-A18A-A3D583C04976}"/>
              </a:ext>
            </a:extLst>
          </p:cNvPr>
          <p:cNvSpPr/>
          <p:nvPr/>
        </p:nvSpPr>
        <p:spPr>
          <a:xfrm>
            <a:off x="3159925" y="2563729"/>
            <a:ext cx="805542" cy="3693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22C86D9-9E8E-49BD-9E85-8CEE3F04FB17}"/>
              </a:ext>
            </a:extLst>
          </p:cNvPr>
          <p:cNvSpPr txBox="1"/>
          <p:nvPr/>
        </p:nvSpPr>
        <p:spPr>
          <a:xfrm>
            <a:off x="3308950" y="2370582"/>
            <a:ext cx="4475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cut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4010ABE-2FF3-413C-A91A-CF907138F218}"/>
              </a:ext>
            </a:extLst>
          </p:cNvPr>
          <p:cNvSpPr txBox="1"/>
          <p:nvPr/>
        </p:nvSpPr>
        <p:spPr>
          <a:xfrm>
            <a:off x="1585026" y="2802256"/>
            <a:ext cx="495649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100"/>
              <a:t>icon3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FB831D3-7E03-4A2A-BB1B-DED1245D8EAA}"/>
              </a:ext>
            </a:extLst>
          </p:cNvPr>
          <p:cNvSpPr/>
          <p:nvPr/>
        </p:nvSpPr>
        <p:spPr>
          <a:xfrm>
            <a:off x="6975707" y="2330853"/>
            <a:ext cx="1422400" cy="92891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13DB2A-85F4-47EC-B750-CE6406A43979}"/>
              </a:ext>
            </a:extLst>
          </p:cNvPr>
          <p:cNvSpPr txBox="1"/>
          <p:nvPr/>
        </p:nvSpPr>
        <p:spPr>
          <a:xfrm>
            <a:off x="7091820" y="2042358"/>
            <a:ext cx="9735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Desktop2</a:t>
            </a:r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A104CCA5-B8DD-4B26-95E6-F2F68E2484BF}"/>
              </a:ext>
            </a:extLst>
          </p:cNvPr>
          <p:cNvSpPr/>
          <p:nvPr/>
        </p:nvSpPr>
        <p:spPr>
          <a:xfrm>
            <a:off x="5909399" y="2563729"/>
            <a:ext cx="805542" cy="3693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3344004-2EC2-44A1-A53F-A6AEF465CE73}"/>
              </a:ext>
            </a:extLst>
          </p:cNvPr>
          <p:cNvSpPr txBox="1"/>
          <p:nvPr/>
        </p:nvSpPr>
        <p:spPr>
          <a:xfrm>
            <a:off x="5947684" y="2370582"/>
            <a:ext cx="6370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paste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BA25ECE-E226-4EF5-B43A-4C1A8B67E4B9}"/>
              </a:ext>
            </a:extLst>
          </p:cNvPr>
          <p:cNvSpPr txBox="1"/>
          <p:nvPr/>
        </p:nvSpPr>
        <p:spPr>
          <a:xfrm>
            <a:off x="7091820" y="2809476"/>
            <a:ext cx="495649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100"/>
              <a:t>icon3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D4670FB-594C-4E55-905C-D45BCF5F1F4D}"/>
              </a:ext>
            </a:extLst>
          </p:cNvPr>
          <p:cNvSpPr txBox="1"/>
          <p:nvPr/>
        </p:nvSpPr>
        <p:spPr>
          <a:xfrm>
            <a:off x="7768694" y="2490976"/>
            <a:ext cx="495649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100"/>
              <a:t>icon1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E2E80DA-E95F-4569-A167-71A056A12143}"/>
              </a:ext>
            </a:extLst>
          </p:cNvPr>
          <p:cNvSpPr/>
          <p:nvPr/>
        </p:nvSpPr>
        <p:spPr>
          <a:xfrm>
            <a:off x="4231108" y="2337799"/>
            <a:ext cx="1422400" cy="92891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97987C6-E722-4700-A4D6-B72E35613AFD}"/>
              </a:ext>
            </a:extLst>
          </p:cNvPr>
          <p:cNvSpPr txBox="1"/>
          <p:nvPr/>
        </p:nvSpPr>
        <p:spPr>
          <a:xfrm>
            <a:off x="4339375" y="2809202"/>
            <a:ext cx="495649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100"/>
              <a:t>icon3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408C75D-9217-4467-9852-84FB6A05BB81}"/>
              </a:ext>
            </a:extLst>
          </p:cNvPr>
          <p:cNvSpPr/>
          <p:nvPr/>
        </p:nvSpPr>
        <p:spPr>
          <a:xfrm>
            <a:off x="6975707" y="4219063"/>
            <a:ext cx="1422400" cy="92891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287E25E-6067-4DD1-9A13-2890F40D9B0D}"/>
              </a:ext>
            </a:extLst>
          </p:cNvPr>
          <p:cNvSpPr txBox="1"/>
          <p:nvPr/>
        </p:nvSpPr>
        <p:spPr>
          <a:xfrm>
            <a:off x="7091820" y="3930568"/>
            <a:ext cx="9735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Desktop3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77785DD-C8B9-4C8C-98E7-B94CBC13C145}"/>
              </a:ext>
            </a:extLst>
          </p:cNvPr>
          <p:cNvSpPr txBox="1"/>
          <p:nvPr/>
        </p:nvSpPr>
        <p:spPr>
          <a:xfrm>
            <a:off x="7091820" y="4697686"/>
            <a:ext cx="495649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100"/>
              <a:t>icon3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7FC7DAD-6E84-4ABA-8C9E-D3C871DF0C2F}"/>
              </a:ext>
            </a:extLst>
          </p:cNvPr>
          <p:cNvSpPr txBox="1"/>
          <p:nvPr/>
        </p:nvSpPr>
        <p:spPr>
          <a:xfrm>
            <a:off x="7768694" y="4379186"/>
            <a:ext cx="495649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100"/>
              <a:t>icon1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FAD346D-42F6-4FBC-8EAD-88999D5310B1}"/>
              </a:ext>
            </a:extLst>
          </p:cNvPr>
          <p:cNvSpPr txBox="1"/>
          <p:nvPr/>
        </p:nvSpPr>
        <p:spPr>
          <a:xfrm>
            <a:off x="7091819" y="4364392"/>
            <a:ext cx="495649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100"/>
              <a:t>icon0</a:t>
            </a:r>
          </a:p>
        </p:txBody>
      </p:sp>
      <p:sp>
        <p:nvSpPr>
          <p:cNvPr id="25" name="Arrow: Right 24">
            <a:extLst>
              <a:ext uri="{FF2B5EF4-FFF2-40B4-BE49-F238E27FC236}">
                <a16:creationId xmlns:a16="http://schemas.microsoft.com/office/drawing/2014/main" id="{5D673AC6-3CE4-4863-9D1F-C623B2A7A987}"/>
              </a:ext>
            </a:extLst>
          </p:cNvPr>
          <p:cNvSpPr/>
          <p:nvPr/>
        </p:nvSpPr>
        <p:spPr>
          <a:xfrm rot="5400000">
            <a:off x="7394842" y="3474636"/>
            <a:ext cx="474686" cy="2859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53FFCEB-7645-40A2-91BF-7899769213D6}"/>
              </a:ext>
            </a:extLst>
          </p:cNvPr>
          <p:cNvSpPr txBox="1"/>
          <p:nvPr/>
        </p:nvSpPr>
        <p:spPr>
          <a:xfrm>
            <a:off x="7708124" y="3400449"/>
            <a:ext cx="6370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paste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E870552-634C-45C6-9698-3E42CD20703B}"/>
              </a:ext>
            </a:extLst>
          </p:cNvPr>
          <p:cNvSpPr txBox="1"/>
          <p:nvPr/>
        </p:nvSpPr>
        <p:spPr>
          <a:xfrm>
            <a:off x="4342346" y="3940247"/>
            <a:ext cx="9735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Desktop4</a:t>
            </a:r>
          </a:p>
        </p:txBody>
      </p:sp>
      <p:sp>
        <p:nvSpPr>
          <p:cNvPr id="28" name="Arrow: Right 27">
            <a:extLst>
              <a:ext uri="{FF2B5EF4-FFF2-40B4-BE49-F238E27FC236}">
                <a16:creationId xmlns:a16="http://schemas.microsoft.com/office/drawing/2014/main" id="{B1E445A5-6EF8-4C56-9423-82560F84379A}"/>
              </a:ext>
            </a:extLst>
          </p:cNvPr>
          <p:cNvSpPr/>
          <p:nvPr/>
        </p:nvSpPr>
        <p:spPr>
          <a:xfrm flipH="1">
            <a:off x="5909399" y="4444993"/>
            <a:ext cx="805542" cy="3693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67D145A-CB75-4353-9197-8CACC5AD727B}"/>
              </a:ext>
            </a:extLst>
          </p:cNvPr>
          <p:cNvSpPr txBox="1"/>
          <p:nvPr/>
        </p:nvSpPr>
        <p:spPr>
          <a:xfrm>
            <a:off x="6165068" y="4251732"/>
            <a:ext cx="4475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cut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F0042C6-C365-481F-A1A2-08CEE2ECE04D}"/>
              </a:ext>
            </a:extLst>
          </p:cNvPr>
          <p:cNvSpPr/>
          <p:nvPr/>
        </p:nvSpPr>
        <p:spPr>
          <a:xfrm>
            <a:off x="4231108" y="4219063"/>
            <a:ext cx="1422400" cy="92891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DBB0B59-9BFB-4B96-BFE5-6F507A28C858}"/>
              </a:ext>
            </a:extLst>
          </p:cNvPr>
          <p:cNvSpPr txBox="1"/>
          <p:nvPr/>
        </p:nvSpPr>
        <p:spPr>
          <a:xfrm>
            <a:off x="4339375" y="4690466"/>
            <a:ext cx="495649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100"/>
              <a:t>icon3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3C26BE7-024F-4BF5-8C51-B6F1F7EC3357}"/>
              </a:ext>
            </a:extLst>
          </p:cNvPr>
          <p:cNvSpPr txBox="1"/>
          <p:nvPr/>
        </p:nvSpPr>
        <p:spPr>
          <a:xfrm>
            <a:off x="5038235" y="4380703"/>
            <a:ext cx="495649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100"/>
              <a:t>icon1</a:t>
            </a:r>
          </a:p>
        </p:txBody>
      </p:sp>
    </p:spTree>
    <p:extLst>
      <p:ext uri="{BB962C8B-B14F-4D97-AF65-F5344CB8AC3E}">
        <p14:creationId xmlns:p14="http://schemas.microsoft.com/office/powerpoint/2010/main" val="8901526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AEE376-AA8F-46CB-A66D-F17AF435A4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Desktop signature is same as before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E56F58C-72DE-4AA8-ABC5-0B62FE635B1B}"/>
              </a:ext>
            </a:extLst>
          </p:cNvPr>
          <p:cNvSpPr/>
          <p:nvPr/>
        </p:nvSpPr>
        <p:spPr>
          <a:xfrm>
            <a:off x="2150225" y="2252469"/>
            <a:ext cx="3668684" cy="1698094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open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util/ordering[Desktop]</a:t>
            </a:r>
          </a:p>
          <a:p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sig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Desktop {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icons: </a:t>
            </a: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set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Icon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}</a:t>
            </a:r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0006045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B84613-47AD-463D-BEB9-EF99F16A5A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Instead of enumerating the icons, have a set of icons: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C81136A-1860-4605-8333-2BBA008B879E}"/>
              </a:ext>
            </a:extLst>
          </p:cNvPr>
          <p:cNvSpPr/>
          <p:nvPr/>
        </p:nvSpPr>
        <p:spPr>
          <a:xfrm>
            <a:off x="2476071" y="2429687"/>
            <a:ext cx="1387559" cy="461665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sig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Icon {}</a:t>
            </a:r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16068101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48F5CD-5C8B-4261-889F-61DD3DF490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first Desktop contains a set of icons: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5F4C164-A2EF-4B6B-B87C-6923CAAF357E}"/>
              </a:ext>
            </a:extLst>
          </p:cNvPr>
          <p:cNvSpPr/>
          <p:nvPr/>
        </p:nvSpPr>
        <p:spPr>
          <a:xfrm>
            <a:off x="1695796" y="2335568"/>
            <a:ext cx="4400204" cy="1200329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fact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init {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some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i: </a:t>
            </a: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set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Icon | first.icons = i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}</a:t>
            </a:r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9672042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4DA76D-9F4E-4F51-B500-2F210533BC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793711"/>
          </a:xfrm>
        </p:spPr>
        <p:txBody>
          <a:bodyPr>
            <a:normAutofit/>
          </a:bodyPr>
          <a:lstStyle/>
          <a:p>
            <a:r>
              <a:rPr lang="en-US"/>
              <a:t>A Desktop cannot hold just any set of icons, a Desktop is derived from its previous Desktop: it has the icons on the previous Desktop, plus or minus one icon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A4C413D-EB1D-4E14-B809-6E559C837AC8}"/>
              </a:ext>
            </a:extLst>
          </p:cNvPr>
          <p:cNvSpPr/>
          <p:nvPr/>
        </p:nvSpPr>
        <p:spPr>
          <a:xfrm>
            <a:off x="1784464" y="3539701"/>
            <a:ext cx="7725295" cy="2068195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fact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Desktops_through_cut_and_paste { 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all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d: Desktop - first | 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(</a:t>
            </a: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some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i: d.prev.icons | d.icons = d.prev.icons - i) </a:t>
            </a: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(</a:t>
            </a: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some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i: Icon - d.prev.icons | d.icons = d.prev.icons + i)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4019714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5B11E8E-708C-4F46-B9FA-9F1BACB07C9F}"/>
              </a:ext>
            </a:extLst>
          </p:cNvPr>
          <p:cNvSpPr/>
          <p:nvPr/>
        </p:nvSpPr>
        <p:spPr>
          <a:xfrm>
            <a:off x="1136072" y="346597"/>
            <a:ext cx="7525789" cy="6111866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open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util/ordering[Desktop]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sig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Desktop {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icons: </a:t>
            </a: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set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Icon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}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sig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Icon {}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fact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init {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some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i: </a:t>
            </a: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set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Icon | first.icons = i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}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fact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Desktops_through_cut_and_paste { 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all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d: Desktop - first | 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(</a:t>
            </a: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some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i: d.prev.icons | d.icons = d.prev.icons - i) </a:t>
            </a: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(</a:t>
            </a: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some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i: Icon - d.prev.icons | d.icons = d.prev.icons + i)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}</a:t>
            </a:r>
          </a:p>
          <a:p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run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{}</a:t>
            </a: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for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5</a:t>
            </a:r>
            <a:endParaRPr lang="en-US" sz="2400"/>
          </a:p>
        </p:txBody>
      </p:sp>
      <p:sp>
        <p:nvSpPr>
          <p:cNvPr id="4" name="AutoShape 57">
            <a:extLst>
              <a:ext uri="{FF2B5EF4-FFF2-40B4-BE49-F238E27FC236}">
                <a16:creationId xmlns:a16="http://schemas.microsoft.com/office/drawing/2014/main" id="{80654A85-CE84-4BEC-8D45-56A040BA42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57551" y="5714510"/>
            <a:ext cx="954088" cy="733425"/>
          </a:xfrm>
          <a:prstGeom prst="cloudCallout">
            <a:avLst>
              <a:gd name="adj1" fmla="val -51333"/>
              <a:gd name="adj2" fmla="val 73810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SzTx/>
              <a:buFontTx/>
              <a:buNone/>
            </a:pPr>
            <a:endParaRPr lang="en-US" altLang="en-US" sz="1600"/>
          </a:p>
        </p:txBody>
      </p:sp>
      <p:sp>
        <p:nvSpPr>
          <p:cNvPr id="5" name="Text Box 58">
            <a:extLst>
              <a:ext uri="{FF2B5EF4-FFF2-40B4-BE49-F238E27FC236}">
                <a16:creationId xmlns:a16="http://schemas.microsoft.com/office/drawing/2014/main" id="{C0D98497-7608-4F9B-BD3D-2129E2EFED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97251" y="5857385"/>
            <a:ext cx="72231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SzTx/>
              <a:buFontTx/>
              <a:buNone/>
            </a:pPr>
            <a:r>
              <a:rPr lang="en-US" altLang="en-US" sz="1200"/>
              <a:t>Do Lab3</a:t>
            </a:r>
            <a:endParaRPr lang="en-US" altLang="en-US" sz="1600"/>
          </a:p>
        </p:txBody>
      </p:sp>
    </p:spTree>
    <p:extLst>
      <p:ext uri="{BB962C8B-B14F-4D97-AF65-F5344CB8AC3E}">
        <p14:creationId xmlns:p14="http://schemas.microsoft.com/office/powerpoint/2010/main" val="32717524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DEBC2F-5DFB-45BA-AEAD-419EA1B918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It’s time to model software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9F831B-9638-4E4F-875B-25F4027EFE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In the previous examples there was just one or a small number of solutions (instances) satisfying the constraints. </a:t>
            </a:r>
          </a:p>
          <a:p>
            <a:r>
              <a:rPr lang="en-US"/>
              <a:t>With software there are usually many solutions.</a:t>
            </a:r>
          </a:p>
        </p:txBody>
      </p:sp>
    </p:spTree>
    <p:extLst>
      <p:ext uri="{BB962C8B-B14F-4D97-AF65-F5344CB8AC3E}">
        <p14:creationId xmlns:p14="http://schemas.microsoft.com/office/powerpoint/2010/main" val="13501091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12D767-015E-47D4-97AA-ECA6F78831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Model a desktop and two operations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EC3382-C5D1-48AE-8BFA-51F0934966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In this example we model software that allows users to add and remove icons from a desktop. </a:t>
            </a:r>
          </a:p>
          <a:p>
            <a:r>
              <a:rPr lang="en-US"/>
              <a:t>A </a:t>
            </a:r>
            <a:r>
              <a:rPr lang="en-US" i="1"/>
              <a:t>cut</a:t>
            </a:r>
            <a:r>
              <a:rPr lang="en-US"/>
              <a:t> operation removes one icon from the desktop. </a:t>
            </a:r>
          </a:p>
          <a:p>
            <a:r>
              <a:rPr lang="en-US"/>
              <a:t>A </a:t>
            </a:r>
            <a:r>
              <a:rPr lang="en-US" i="1"/>
              <a:t>paste</a:t>
            </a:r>
            <a:r>
              <a:rPr lang="en-US"/>
              <a:t> operation adds one icon to the desktop.</a:t>
            </a:r>
          </a:p>
        </p:txBody>
      </p:sp>
    </p:spTree>
    <p:extLst>
      <p:ext uri="{BB962C8B-B14F-4D97-AF65-F5344CB8AC3E}">
        <p14:creationId xmlns:p14="http://schemas.microsoft.com/office/powerpoint/2010/main" val="27965244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B9EF21-998B-4961-8998-478FD00375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Problem Statement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BE5BE2-CDBE-416E-BC93-84DEC0267D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Model a desktop, its icons, and cut and paste operations.</a:t>
            </a:r>
          </a:p>
          <a:p>
            <a:r>
              <a:rPr lang="en-US"/>
              <a:t>We will create two versions of the model:</a:t>
            </a:r>
          </a:p>
          <a:p>
            <a:pPr lvl="1"/>
            <a:r>
              <a:rPr lang="en-US"/>
              <a:t>Version #1: Hardcode the icons.</a:t>
            </a:r>
          </a:p>
          <a:p>
            <a:pPr lvl="1"/>
            <a:r>
              <a:rPr lang="en-US"/>
              <a:t>Version #2: Arbitrary set of icons.</a:t>
            </a:r>
          </a:p>
        </p:txBody>
      </p:sp>
    </p:spTree>
    <p:extLst>
      <p:ext uri="{BB962C8B-B14F-4D97-AF65-F5344CB8AC3E}">
        <p14:creationId xmlns:p14="http://schemas.microsoft.com/office/powerpoint/2010/main" val="7942240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FF9AA0-9FFB-4C3D-84FA-2B62881BE8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Version #1: Simple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9E6A05-F477-4FBE-A544-ED65D09CF0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067204"/>
          </a:xfrm>
        </p:spPr>
        <p:txBody>
          <a:bodyPr/>
          <a:lstStyle/>
          <a:p>
            <a:r>
              <a:rPr lang="en-US"/>
              <a:t>Let’s model a desktop that has just two icons named A and B, and a cut operation that removes B.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1D037B2-C528-45F7-8DB8-099A2821D8FA}"/>
              </a:ext>
            </a:extLst>
          </p:cNvPr>
          <p:cNvSpPr/>
          <p:nvPr/>
        </p:nvSpPr>
        <p:spPr>
          <a:xfrm>
            <a:off x="2046514" y="3311753"/>
            <a:ext cx="1422400" cy="92891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B4AF55C-23BB-47E9-B5A6-5CF8EA2D1E3F}"/>
              </a:ext>
            </a:extLst>
          </p:cNvPr>
          <p:cNvSpPr txBox="1"/>
          <p:nvPr/>
        </p:nvSpPr>
        <p:spPr>
          <a:xfrm>
            <a:off x="2264229" y="3689124"/>
            <a:ext cx="31771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/>
              <a:t>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1C2991B-3CA2-4C06-A70B-0DF583C837E5}"/>
              </a:ext>
            </a:extLst>
          </p:cNvPr>
          <p:cNvSpPr txBox="1"/>
          <p:nvPr/>
        </p:nvSpPr>
        <p:spPr>
          <a:xfrm>
            <a:off x="2757714" y="3689124"/>
            <a:ext cx="31771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/>
              <a:t>B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4315FBC-8077-4AAA-9F65-82806FE11412}"/>
              </a:ext>
            </a:extLst>
          </p:cNvPr>
          <p:cNvSpPr txBox="1"/>
          <p:nvPr/>
        </p:nvSpPr>
        <p:spPr>
          <a:xfrm>
            <a:off x="2108668" y="2986006"/>
            <a:ext cx="13652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Desktop (first)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37A5411-6A50-4E22-A00F-5751BA5847F3}"/>
              </a:ext>
            </a:extLst>
          </p:cNvPr>
          <p:cNvSpPr/>
          <p:nvPr/>
        </p:nvSpPr>
        <p:spPr>
          <a:xfrm>
            <a:off x="4795988" y="3311753"/>
            <a:ext cx="1422400" cy="92891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E132312-405A-4958-B763-A76FDEA0E945}"/>
              </a:ext>
            </a:extLst>
          </p:cNvPr>
          <p:cNvSpPr txBox="1"/>
          <p:nvPr/>
        </p:nvSpPr>
        <p:spPr>
          <a:xfrm>
            <a:off x="5013703" y="3689124"/>
            <a:ext cx="31771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/>
              <a:t>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5401BFF-761E-443C-8361-97B5D7288E83}"/>
              </a:ext>
            </a:extLst>
          </p:cNvPr>
          <p:cNvSpPr txBox="1"/>
          <p:nvPr/>
        </p:nvSpPr>
        <p:spPr>
          <a:xfrm>
            <a:off x="4691067" y="2992608"/>
            <a:ext cx="16322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Desktop (second)</a:t>
            </a:r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9F7871CD-7640-4EC5-ADDB-29812EF17F15}"/>
              </a:ext>
            </a:extLst>
          </p:cNvPr>
          <p:cNvSpPr/>
          <p:nvPr/>
        </p:nvSpPr>
        <p:spPr>
          <a:xfrm>
            <a:off x="3729680" y="3544629"/>
            <a:ext cx="805542" cy="3693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9843D80-01EE-4257-A04F-D6900295BE2E}"/>
              </a:ext>
            </a:extLst>
          </p:cNvPr>
          <p:cNvSpPr txBox="1"/>
          <p:nvPr/>
        </p:nvSpPr>
        <p:spPr>
          <a:xfrm>
            <a:off x="3906172" y="3324560"/>
            <a:ext cx="4475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cut</a:t>
            </a:r>
          </a:p>
        </p:txBody>
      </p:sp>
    </p:spTree>
    <p:extLst>
      <p:ext uri="{BB962C8B-B14F-4D97-AF65-F5344CB8AC3E}">
        <p14:creationId xmlns:p14="http://schemas.microsoft.com/office/powerpoint/2010/main" val="3660099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9DC3DC-AA4D-43F2-851C-734DE500B3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 set of Desktops, each with a set of icons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84E84CB-CE2E-4D49-89E3-73C86A21C9F5}"/>
              </a:ext>
            </a:extLst>
          </p:cNvPr>
          <p:cNvSpPr/>
          <p:nvPr/>
        </p:nvSpPr>
        <p:spPr>
          <a:xfrm>
            <a:off x="2000597" y="1753680"/>
            <a:ext cx="2288771" cy="1200329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sig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Desktop {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icons: </a:t>
            </a: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set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Icon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}</a:t>
            </a:r>
            <a:endParaRPr lang="en-US" sz="240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69F2297-ECAB-4FFC-BD54-D08206A4AC45}"/>
              </a:ext>
            </a:extLst>
          </p:cNvPr>
          <p:cNvSpPr/>
          <p:nvPr/>
        </p:nvSpPr>
        <p:spPr>
          <a:xfrm>
            <a:off x="1352203" y="3146626"/>
            <a:ext cx="719327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set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keyword means that </a:t>
            </a:r>
            <a:r>
              <a:rPr lang="en-US" sz="2400">
                <a:latin typeface="Consolas" panose="020B0609020204030204" pitchFamily="49" charset="0"/>
                <a:ea typeface="Calibri" panose="020F0502020204030204" pitchFamily="34" charset="0"/>
              </a:rPr>
              <a:t>icons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maps each </a:t>
            </a:r>
            <a:r>
              <a:rPr lang="en-US" sz="2400"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Desktop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to a </a:t>
            </a: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set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</a:t>
            </a:r>
            <a:r>
              <a:rPr lang="en-US" sz="2400"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Icon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(an </a:t>
            </a:r>
            <a:r>
              <a:rPr lang="en-US" sz="2400"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Icon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is either </a:t>
            </a:r>
            <a:r>
              <a:rPr lang="en-US" sz="2400"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or </a:t>
            </a:r>
            <a:r>
              <a:rPr lang="en-US" sz="2400"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).</a:t>
            </a:r>
            <a:endParaRPr lang="en-US" sz="240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DCF444A-DA64-4864-9AF5-60BA8F6E8BBB}"/>
              </a:ext>
            </a:extLst>
          </p:cNvPr>
          <p:cNvSpPr/>
          <p:nvPr/>
        </p:nvSpPr>
        <p:spPr>
          <a:xfrm>
            <a:off x="2000597" y="4389123"/>
            <a:ext cx="1341119" cy="3657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Desktop0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AB0E9BB-E0E1-47A6-ABCF-B526BB250F46}"/>
              </a:ext>
            </a:extLst>
          </p:cNvPr>
          <p:cNvSpPr/>
          <p:nvPr/>
        </p:nvSpPr>
        <p:spPr>
          <a:xfrm>
            <a:off x="2000597" y="4754883"/>
            <a:ext cx="1341119" cy="3657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Desktop0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879DA25-40E9-45C9-81D0-4E0748261C15}"/>
              </a:ext>
            </a:extLst>
          </p:cNvPr>
          <p:cNvSpPr/>
          <p:nvPr/>
        </p:nvSpPr>
        <p:spPr>
          <a:xfrm>
            <a:off x="2000596" y="5120643"/>
            <a:ext cx="1341119" cy="3657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Desktop1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C039136-6169-4179-9DD6-D77850289434}"/>
              </a:ext>
            </a:extLst>
          </p:cNvPr>
          <p:cNvSpPr/>
          <p:nvPr/>
        </p:nvSpPr>
        <p:spPr>
          <a:xfrm>
            <a:off x="3341715" y="4389123"/>
            <a:ext cx="659478" cy="3657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A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7FE424E-8DE3-4C23-B267-E676042A9425}"/>
              </a:ext>
            </a:extLst>
          </p:cNvPr>
          <p:cNvSpPr/>
          <p:nvPr/>
        </p:nvSpPr>
        <p:spPr>
          <a:xfrm>
            <a:off x="3341715" y="4758881"/>
            <a:ext cx="659478" cy="3657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B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20188FC-D5E1-42A8-8E65-45D9F3429CCA}"/>
              </a:ext>
            </a:extLst>
          </p:cNvPr>
          <p:cNvSpPr/>
          <p:nvPr/>
        </p:nvSpPr>
        <p:spPr>
          <a:xfrm>
            <a:off x="3341715" y="5128639"/>
            <a:ext cx="659478" cy="3657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A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75BDB9A-807D-47A3-8671-ADF77AA48B31}"/>
              </a:ext>
            </a:extLst>
          </p:cNvPr>
          <p:cNvCxnSpPr/>
          <p:nvPr/>
        </p:nvCxnSpPr>
        <p:spPr>
          <a:xfrm>
            <a:off x="2000596" y="5494399"/>
            <a:ext cx="0" cy="40764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CE7C0F4-EAC6-4288-94AF-35D1CE817308}"/>
              </a:ext>
            </a:extLst>
          </p:cNvPr>
          <p:cNvCxnSpPr/>
          <p:nvPr/>
        </p:nvCxnSpPr>
        <p:spPr>
          <a:xfrm>
            <a:off x="3341715" y="5486403"/>
            <a:ext cx="0" cy="40764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7A21E17-1D26-47E2-B79E-41C06FAEE7F3}"/>
              </a:ext>
            </a:extLst>
          </p:cNvPr>
          <p:cNvCxnSpPr/>
          <p:nvPr/>
        </p:nvCxnSpPr>
        <p:spPr>
          <a:xfrm>
            <a:off x="4001193" y="5486403"/>
            <a:ext cx="0" cy="40764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ight Brace 14">
            <a:extLst>
              <a:ext uri="{FF2B5EF4-FFF2-40B4-BE49-F238E27FC236}">
                <a16:creationId xmlns:a16="http://schemas.microsoft.com/office/drawing/2014/main" id="{43D800AC-160E-49FD-A714-D99851DE2D76}"/>
              </a:ext>
            </a:extLst>
          </p:cNvPr>
          <p:cNvSpPr/>
          <p:nvPr/>
        </p:nvSpPr>
        <p:spPr>
          <a:xfrm>
            <a:off x="4139738" y="4389123"/>
            <a:ext cx="282633" cy="73152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FFA0C30-57B1-474B-AA16-6E0E0788E7BB}"/>
              </a:ext>
            </a:extLst>
          </p:cNvPr>
          <p:cNvSpPr txBox="1"/>
          <p:nvPr/>
        </p:nvSpPr>
        <p:spPr>
          <a:xfrm>
            <a:off x="2939018" y="4061992"/>
            <a:ext cx="6668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icons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98CFD88-F553-4BFC-8888-2D1492293CC8}"/>
              </a:ext>
            </a:extLst>
          </p:cNvPr>
          <p:cNvSpPr txBox="1"/>
          <p:nvPr/>
        </p:nvSpPr>
        <p:spPr>
          <a:xfrm flipH="1">
            <a:off x="4403321" y="4553501"/>
            <a:ext cx="3744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Desktop0 is mapped to this set: {A, B}</a:t>
            </a:r>
          </a:p>
        </p:txBody>
      </p:sp>
      <p:sp>
        <p:nvSpPr>
          <p:cNvPr id="11" name="Right Brace 10">
            <a:extLst>
              <a:ext uri="{FF2B5EF4-FFF2-40B4-BE49-F238E27FC236}">
                <a16:creationId xmlns:a16="http://schemas.microsoft.com/office/drawing/2014/main" id="{A93DC4BB-4F61-4103-8048-3EBCDA60CCD0}"/>
              </a:ext>
            </a:extLst>
          </p:cNvPr>
          <p:cNvSpPr/>
          <p:nvPr/>
        </p:nvSpPr>
        <p:spPr>
          <a:xfrm>
            <a:off x="4139738" y="5147689"/>
            <a:ext cx="282633" cy="34671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C4AE59D-7293-45B2-839D-3777EDCA6967}"/>
              </a:ext>
            </a:extLst>
          </p:cNvPr>
          <p:cNvSpPr txBox="1"/>
          <p:nvPr/>
        </p:nvSpPr>
        <p:spPr>
          <a:xfrm flipH="1">
            <a:off x="4403320" y="5126596"/>
            <a:ext cx="45025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Desktop1 is mapped to this (singleton) set: {A}</a:t>
            </a:r>
          </a:p>
        </p:txBody>
      </p:sp>
    </p:spTree>
    <p:extLst>
      <p:ext uri="{BB962C8B-B14F-4D97-AF65-F5344CB8AC3E}">
        <p14:creationId xmlns:p14="http://schemas.microsoft.com/office/powerpoint/2010/main" val="2898936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07C93A-3C89-4A52-8A4A-C39667FFB4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Order the Desktops -- there is a first Desktop, a second Desktop, etc.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187E485-B2D0-47DA-8363-411FD9850C33}"/>
              </a:ext>
            </a:extLst>
          </p:cNvPr>
          <p:cNvSpPr/>
          <p:nvPr/>
        </p:nvSpPr>
        <p:spPr>
          <a:xfrm>
            <a:off x="1890965" y="2047301"/>
            <a:ext cx="3702104" cy="461665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open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util/ordering[Desktop]</a:t>
            </a:r>
            <a:endParaRPr lang="en-US" sz="240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7F8F18C-D121-4B0A-9F13-8FE0AFFB1FF4}"/>
              </a:ext>
            </a:extLst>
          </p:cNvPr>
          <p:cNvSpPr/>
          <p:nvPr/>
        </p:nvSpPr>
        <p:spPr>
          <a:xfrm>
            <a:off x="1152697" y="2874737"/>
            <a:ext cx="6262255" cy="31663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“first” denotes the first Desktop. “first.icons” denotes the icons on the first Desktop.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“prev” denotes the previous Desktop. Suppose d denotes one of the Desktops, then d.prev.icons denotes the icons on the previous Desktop.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“last” denotes the last Desktop.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“next” denotes the next Desktop.</a:t>
            </a:r>
          </a:p>
        </p:txBody>
      </p:sp>
    </p:spTree>
    <p:extLst>
      <p:ext uri="{BB962C8B-B14F-4D97-AF65-F5344CB8AC3E}">
        <p14:creationId xmlns:p14="http://schemas.microsoft.com/office/powerpoint/2010/main" val="36000186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B45FD7-1D77-41A3-B6D2-298040F8D8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There are two icons, A and B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8A07790-AF7F-4FE3-A93A-C00C5BE8240E}"/>
              </a:ext>
            </a:extLst>
          </p:cNvPr>
          <p:cNvSpPr/>
          <p:nvPr/>
        </p:nvSpPr>
        <p:spPr>
          <a:xfrm>
            <a:off x="1734589" y="1890885"/>
            <a:ext cx="3452553" cy="127785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abstract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sig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Icon {}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one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sig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extends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Icon {}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one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sig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B </a:t>
            </a: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extends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Icon {}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D5094D4-B204-4CBC-9069-6C7784199CE7}"/>
              </a:ext>
            </a:extLst>
          </p:cNvPr>
          <p:cNvSpPr/>
          <p:nvPr/>
        </p:nvSpPr>
        <p:spPr>
          <a:xfrm>
            <a:off x="1734589" y="4404102"/>
            <a:ext cx="2504903" cy="487506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enum 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Icon { A, B }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093AE1C-854E-4E7C-A7A9-51E5C75711DC}"/>
              </a:ext>
            </a:extLst>
          </p:cNvPr>
          <p:cNvSpPr txBox="1"/>
          <p:nvPr/>
        </p:nvSpPr>
        <p:spPr>
          <a:xfrm>
            <a:off x="838200" y="3541222"/>
            <a:ext cx="18553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Alternatively:</a:t>
            </a:r>
          </a:p>
        </p:txBody>
      </p:sp>
    </p:spTree>
    <p:extLst>
      <p:ext uri="{BB962C8B-B14F-4D97-AF65-F5344CB8AC3E}">
        <p14:creationId xmlns:p14="http://schemas.microsoft.com/office/powerpoint/2010/main" val="39236045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F8E488-AAA5-47A9-B0DC-F2A09FE1C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Constrain the first desktop to contain both icons, the second desktop to contain just A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D89A9D6-86A5-4822-B358-5518E77C9485}"/>
              </a:ext>
            </a:extLst>
          </p:cNvPr>
          <p:cNvSpPr/>
          <p:nvPr/>
        </p:nvSpPr>
        <p:spPr>
          <a:xfrm>
            <a:off x="1402080" y="2307969"/>
            <a:ext cx="2970415" cy="167302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fact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{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first.icons = A + B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first.next.icons = A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6787053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</TotalTime>
  <Words>578</Words>
  <Application>Microsoft Office PowerPoint</Application>
  <PresentationFormat>Widescreen</PresentationFormat>
  <Paragraphs>105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Calibri</vt:lpstr>
      <vt:lpstr>Calibri Light</vt:lpstr>
      <vt:lpstr>Consolas</vt:lpstr>
      <vt:lpstr>Times New Roman</vt:lpstr>
      <vt:lpstr>Office Theme</vt:lpstr>
      <vt:lpstr>Desktop model</vt:lpstr>
      <vt:lpstr>It’s time to model software</vt:lpstr>
      <vt:lpstr>Model a desktop and two operations</vt:lpstr>
      <vt:lpstr>Problem Statement</vt:lpstr>
      <vt:lpstr>Version #1: Simple Model</vt:lpstr>
      <vt:lpstr>A set of Desktops, each with a set of icons</vt:lpstr>
      <vt:lpstr>Order the Desktops -- there is a first Desktop, a second Desktop, etc.</vt:lpstr>
      <vt:lpstr>There are two icons, A and B</vt:lpstr>
      <vt:lpstr>Constrain the first desktop to contain both icons, the second desktop to contain just A</vt:lpstr>
      <vt:lpstr>Specify in the run command that the instance is to contain 2 Desktops.</vt:lpstr>
      <vt:lpstr>PowerPoint Presentation</vt:lpstr>
      <vt:lpstr>Version #2: Arbitrary icons, cut/paste operations</vt:lpstr>
      <vt:lpstr>Here is one of the instances that Alloy generated:</vt:lpstr>
      <vt:lpstr>Desktop signature is same as before</vt:lpstr>
      <vt:lpstr>Instead of enumerating the icons, have a set of icons:</vt:lpstr>
      <vt:lpstr>The first Desktop contains a set of icons:</vt:lpstr>
      <vt:lpstr>A Desktop cannot hold just any set of icons, a Desktop is derived from its previous Desktop: it has the icons on the previous Desktop, plus or minus one icon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Desktop model</dc:title>
  <dc:creator>Costello, Roger L.</dc:creator>
  <cp:lastModifiedBy>Roger Costello</cp:lastModifiedBy>
  <cp:revision>36</cp:revision>
  <dcterms:created xsi:type="dcterms:W3CDTF">2018-02-06T22:04:25Z</dcterms:created>
  <dcterms:modified xsi:type="dcterms:W3CDTF">2018-03-24T11:18:34Z</dcterms:modified>
</cp:coreProperties>
</file>