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68" r:id="rId5"/>
    <p:sldId id="269" r:id="rId6"/>
    <p:sldId id="270" r:id="rId7"/>
    <p:sldId id="271" r:id="rId8"/>
    <p:sldId id="272" r:id="rId9"/>
    <p:sldId id="273" r:id="rId10"/>
    <p:sldId id="293" r:id="rId11"/>
    <p:sldId id="294" r:id="rId12"/>
    <p:sldId id="295" r:id="rId13"/>
    <p:sldId id="274" r:id="rId14"/>
    <p:sldId id="275" r:id="rId15"/>
    <p:sldId id="276" r:id="rId16"/>
    <p:sldId id="307" r:id="rId17"/>
    <p:sldId id="277" r:id="rId18"/>
    <p:sldId id="278" r:id="rId19"/>
    <p:sldId id="292" r:id="rId20"/>
    <p:sldId id="279" r:id="rId21"/>
    <p:sldId id="280" r:id="rId22"/>
    <p:sldId id="281" r:id="rId23"/>
    <p:sldId id="282" r:id="rId24"/>
    <p:sldId id="283" r:id="rId25"/>
    <p:sldId id="284" r:id="rId26"/>
    <p:sldId id="287" r:id="rId27"/>
    <p:sldId id="296" r:id="rId28"/>
    <p:sldId id="285" r:id="rId29"/>
    <p:sldId id="286" r:id="rId30"/>
    <p:sldId id="288" r:id="rId31"/>
    <p:sldId id="289" r:id="rId32"/>
    <p:sldId id="290" r:id="rId33"/>
    <p:sldId id="291" r:id="rId34"/>
    <p:sldId id="297" r:id="rId35"/>
    <p:sldId id="298" r:id="rId36"/>
    <p:sldId id="299" r:id="rId37"/>
    <p:sldId id="300" r:id="rId38"/>
    <p:sldId id="301" r:id="rId39"/>
    <p:sldId id="302" r:id="rId40"/>
    <p:sldId id="303" r:id="rId41"/>
    <p:sldId id="306" r:id="rId42"/>
    <p:sldId id="304" r:id="rId43"/>
    <p:sldId id="305" r:id="rId44"/>
    <p:sldId id="308" r:id="rId45"/>
    <p:sldId id="312" r:id="rId46"/>
    <p:sldId id="309" r:id="rId47"/>
    <p:sldId id="310" r:id="rId48"/>
    <p:sldId id="311" r:id="rId49"/>
    <p:sldId id="313" r:id="rId50"/>
    <p:sldId id="314"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61509-AD58-4902-8402-AB4522DE9C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EEE43CF-84C0-44EE-A53A-5916E9C225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5A7A98-64F2-4DF7-9B6E-A904E41FD69E}"/>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7A1F8CCF-978B-43DF-8509-C01F46EA4F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A7F5C9-D29B-49F8-9DE3-D890823FB40E}"/>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4186317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B4CB4-63CA-419C-A4DF-276BF85FD8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74C561-B379-4B4A-B2AB-BAB2F6A4A77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10FDCA-7F8A-44FD-9A21-2AD03AD14383}"/>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6C3B6635-5903-4784-8DB6-5FCEEA23A9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C69D14-AEA2-46E1-97B2-85308DEFEA8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756036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C15A21-B185-4845-BEDE-1E5E16B0236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3BF2549-20FF-4A7F-975C-F577551FC4D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5C5D22-13B7-4BC2-A776-A2843A2FD692}"/>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44F6C4D8-9B48-497D-A607-EFD1E0F4F9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48BCA0-99D0-4177-AD05-35313AC8165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087104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3015F-F955-4D66-AC54-76A404A89C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F74955-8685-4CC8-A247-7BA53057DE9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633EAB-B2AE-4793-92B9-C3A1713C7926}"/>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A87A7C70-EB7A-4205-A99A-6193D1CD10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6BE616-BC7C-44FC-B6E8-5AF607A99AB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472932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67EA4-6163-410D-98A5-22A0F9A11BB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527EFD-BB37-4DE2-AA10-D1A206CAAF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E50FFB-15FA-4A55-9124-243D533A2E71}"/>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3511DE70-7C5E-4AC7-9662-B20112F35E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0A43C-ABC1-4323-980D-906B088A019D}"/>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356837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B1D38-347E-4D0E-AFAE-7B4A9D69DF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03D7A5-BAB0-4BD1-B375-660143016A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581DFB-4750-4947-AF3A-77D4429CAD9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E9EC5A-6519-4234-89FB-0D31C2704001}"/>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6" name="Footer Placeholder 5">
            <a:extLst>
              <a:ext uri="{FF2B5EF4-FFF2-40B4-BE49-F238E27FC236}">
                <a16:creationId xmlns:a16="http://schemas.microsoft.com/office/drawing/2014/main" id="{2B2D67BB-393C-4419-9D01-DDBACABCF1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F17449-E81E-4F33-AE01-97758994743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401637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3ACF8-9931-4EA5-9D59-3B1E9559DF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EF084A-1898-43A9-AFBF-349E3B0A64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3FB1D7D-16F3-41FD-9F82-D34C13A8E8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2B8C5F-417E-42F1-93BE-60CFC8C050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3303AD5-C2B1-4FD6-A0D3-ADC65B730B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9AD82D-5948-4C18-B653-D4570305D2D8}"/>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8" name="Footer Placeholder 7">
            <a:extLst>
              <a:ext uri="{FF2B5EF4-FFF2-40B4-BE49-F238E27FC236}">
                <a16:creationId xmlns:a16="http://schemas.microsoft.com/office/drawing/2014/main" id="{8D2F2C1F-3B94-4460-9D94-2DB386AEF8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A6016D-659B-4346-B85E-FC81EB6F28C8}"/>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120439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C1AAA-1F53-4F4B-B6D8-7CEE6B4003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78DE5C-B2A7-4241-906E-AD0D864BAC5C}"/>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4" name="Footer Placeholder 3">
            <a:extLst>
              <a:ext uri="{FF2B5EF4-FFF2-40B4-BE49-F238E27FC236}">
                <a16:creationId xmlns:a16="http://schemas.microsoft.com/office/drawing/2014/main" id="{EE28D1C5-EB20-4023-8F3A-B31292DBA0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CA5841-5EBE-4EF7-ADC9-183EAD5DB8FE}"/>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43063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6DB0E-7B6C-463B-8F80-DA922560A419}"/>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3" name="Footer Placeholder 2">
            <a:extLst>
              <a:ext uri="{FF2B5EF4-FFF2-40B4-BE49-F238E27FC236}">
                <a16:creationId xmlns:a16="http://schemas.microsoft.com/office/drawing/2014/main" id="{FC4FC77F-2E13-48F9-8BA5-DC1A4AE27C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EB879BC-2E7A-4005-B4FF-EEA952ED0FB8}"/>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257921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236CA-9AFE-454B-ACD6-E5E4E06EFE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CBD133-D8AB-4A07-BD22-3E44CFF29B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EF28198-4E3F-4F40-BF73-5B841BC4B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D1D5B9-5324-444C-91D6-AAAD5984926F}"/>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6" name="Footer Placeholder 5">
            <a:extLst>
              <a:ext uri="{FF2B5EF4-FFF2-40B4-BE49-F238E27FC236}">
                <a16:creationId xmlns:a16="http://schemas.microsoft.com/office/drawing/2014/main" id="{7DA79BEE-F3DC-44B9-A7E9-1174D9DB15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6FE2D0-302F-4113-8212-41EF05A3EAD3}"/>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1460306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D53DA-C4C0-4ECA-A568-3435165CEB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757C95-D46E-4A7B-825C-AD6441F655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8B6B8E-8EDA-4206-A271-B515B318EB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F14B8A6-398E-4168-956C-57E3FEA25FB0}"/>
              </a:ext>
            </a:extLst>
          </p:cNvPr>
          <p:cNvSpPr>
            <a:spLocks noGrp="1"/>
          </p:cNvSpPr>
          <p:nvPr>
            <p:ph type="dt" sz="half" idx="10"/>
          </p:nvPr>
        </p:nvSpPr>
        <p:spPr/>
        <p:txBody>
          <a:bodyPr/>
          <a:lstStyle/>
          <a:p>
            <a:fld id="{FE670370-9098-434B-933E-E601D5883EA8}" type="datetimeFigureOut">
              <a:rPr lang="en-US" smtClean="0"/>
              <a:t>5/7/2018</a:t>
            </a:fld>
            <a:endParaRPr lang="en-US"/>
          </a:p>
        </p:txBody>
      </p:sp>
      <p:sp>
        <p:nvSpPr>
          <p:cNvPr id="6" name="Footer Placeholder 5">
            <a:extLst>
              <a:ext uri="{FF2B5EF4-FFF2-40B4-BE49-F238E27FC236}">
                <a16:creationId xmlns:a16="http://schemas.microsoft.com/office/drawing/2014/main" id="{6DB1A86E-418E-400B-B10A-B9BF5C032A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2FEEBE-1E55-4EA3-B5E5-26F5344135F2}"/>
              </a:ext>
            </a:extLst>
          </p:cNvPr>
          <p:cNvSpPr>
            <a:spLocks noGrp="1"/>
          </p:cNvSpPr>
          <p:nvPr>
            <p:ph type="sldNum" sz="quarter" idx="12"/>
          </p:nvPr>
        </p:nvSpPr>
        <p:spPr/>
        <p:txBody>
          <a:bodyPr/>
          <a:lstStyle/>
          <a:p>
            <a:fld id="{2122C4D7-A7BE-4A5A-8655-6122AD6D4B91}" type="slidenum">
              <a:rPr lang="en-US" smtClean="0"/>
              <a:t>‹#›</a:t>
            </a:fld>
            <a:endParaRPr lang="en-US"/>
          </a:p>
        </p:txBody>
      </p:sp>
    </p:spTree>
    <p:extLst>
      <p:ext uri="{BB962C8B-B14F-4D97-AF65-F5344CB8AC3E}">
        <p14:creationId xmlns:p14="http://schemas.microsoft.com/office/powerpoint/2010/main" val="334685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1ECA1A-48BA-4494-8CA8-425D013114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FCF98C-C616-46DC-8F13-A9623D9B1D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96E4B8-CB64-44A2-AB2E-9410261E59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670370-9098-434B-933E-E601D5883EA8}" type="datetimeFigureOut">
              <a:rPr lang="en-US" smtClean="0"/>
              <a:t>5/7/2018</a:t>
            </a:fld>
            <a:endParaRPr lang="en-US"/>
          </a:p>
        </p:txBody>
      </p:sp>
      <p:sp>
        <p:nvSpPr>
          <p:cNvPr id="5" name="Footer Placeholder 4">
            <a:extLst>
              <a:ext uri="{FF2B5EF4-FFF2-40B4-BE49-F238E27FC236}">
                <a16:creationId xmlns:a16="http://schemas.microsoft.com/office/drawing/2014/main" id="{F43BE427-CC6F-4CBE-A89A-FB1181EFDA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28C41A0-C647-4645-9A90-1348AE1E91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22C4D7-A7BE-4A5A-8655-6122AD6D4B91}" type="slidenum">
              <a:rPr lang="en-US" smtClean="0"/>
              <a:t>‹#›</a:t>
            </a:fld>
            <a:endParaRPr lang="en-US"/>
          </a:p>
        </p:txBody>
      </p:sp>
    </p:spTree>
    <p:extLst>
      <p:ext uri="{BB962C8B-B14F-4D97-AF65-F5344CB8AC3E}">
        <p14:creationId xmlns:p14="http://schemas.microsoft.com/office/powerpoint/2010/main" val="2874398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568D2-8DA4-47BE-9886-8735E13FE18F}"/>
              </a:ext>
            </a:extLst>
          </p:cNvPr>
          <p:cNvSpPr>
            <a:spLocks noGrp="1"/>
          </p:cNvSpPr>
          <p:nvPr>
            <p:ph type="ctrTitle"/>
          </p:nvPr>
        </p:nvSpPr>
        <p:spPr>
          <a:xfrm>
            <a:off x="1523999" y="1704254"/>
            <a:ext cx="9144000" cy="2387600"/>
          </a:xfrm>
        </p:spPr>
        <p:txBody>
          <a:bodyPr>
            <a:normAutofit fontScale="90000"/>
          </a:bodyPr>
          <a:lstStyle/>
          <a:p>
            <a:r>
              <a:rPr lang="en-US"/>
              <a:t>Use Alloy to model and find a solution to the Farmer, Goat, Cabbage, and Wolf problem</a:t>
            </a:r>
          </a:p>
        </p:txBody>
      </p:sp>
      <p:sp>
        <p:nvSpPr>
          <p:cNvPr id="3" name="Subtitle 2">
            <a:extLst>
              <a:ext uri="{FF2B5EF4-FFF2-40B4-BE49-F238E27FC236}">
                <a16:creationId xmlns:a16="http://schemas.microsoft.com/office/drawing/2014/main" id="{ED9C8D97-9056-4291-9C4F-B10BCA2BADE3}"/>
              </a:ext>
            </a:extLst>
          </p:cNvPr>
          <p:cNvSpPr>
            <a:spLocks noGrp="1"/>
          </p:cNvSpPr>
          <p:nvPr>
            <p:ph type="subTitle" idx="1"/>
          </p:nvPr>
        </p:nvSpPr>
        <p:spPr>
          <a:xfrm>
            <a:off x="9368443" y="5730096"/>
            <a:ext cx="2599113" cy="936711"/>
          </a:xfrm>
        </p:spPr>
        <p:txBody>
          <a:bodyPr/>
          <a:lstStyle/>
          <a:p>
            <a:r>
              <a:rPr lang="en-US">
                <a:solidFill>
                  <a:schemeClr val="bg1">
                    <a:lumMod val="65000"/>
                  </a:schemeClr>
                </a:solidFill>
              </a:rPr>
              <a:t>Roger L. Costello</a:t>
            </a:r>
          </a:p>
          <a:p>
            <a:r>
              <a:rPr lang="en-US">
                <a:solidFill>
                  <a:schemeClr val="bg1">
                    <a:lumMod val="65000"/>
                  </a:schemeClr>
                </a:solidFill>
              </a:rPr>
              <a:t>May 7, 2018</a:t>
            </a:r>
          </a:p>
        </p:txBody>
      </p:sp>
    </p:spTree>
    <p:extLst>
      <p:ext uri="{BB962C8B-B14F-4D97-AF65-F5344CB8AC3E}">
        <p14:creationId xmlns:p14="http://schemas.microsoft.com/office/powerpoint/2010/main" val="2688274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AEC14B-6A66-4671-A705-1FF21B382956}"/>
              </a:ext>
            </a:extLst>
          </p:cNvPr>
          <p:cNvPicPr>
            <a:picLocks noChangeAspect="1"/>
          </p:cNvPicPr>
          <p:nvPr/>
        </p:nvPicPr>
        <p:blipFill>
          <a:blip r:embed="rId2"/>
          <a:stretch>
            <a:fillRect/>
          </a:stretch>
        </p:blipFill>
        <p:spPr>
          <a:xfrm>
            <a:off x="1691258" y="1690688"/>
            <a:ext cx="8809484" cy="4755292"/>
          </a:xfrm>
          <a:prstGeom prst="rect">
            <a:avLst/>
          </a:prstGeom>
        </p:spPr>
      </p:pic>
      <p:sp>
        <p:nvSpPr>
          <p:cNvPr id="4" name="Freeform: Shape 3">
            <a:extLst>
              <a:ext uri="{FF2B5EF4-FFF2-40B4-BE49-F238E27FC236}">
                <a16:creationId xmlns:a16="http://schemas.microsoft.com/office/drawing/2014/main" id="{1CBCA184-796D-4308-8E61-7135B8B1122F}"/>
              </a:ext>
            </a:extLst>
          </p:cNvPr>
          <p:cNvSpPr/>
          <p:nvPr/>
        </p:nvSpPr>
        <p:spPr>
          <a:xfrm>
            <a:off x="1379913" y="1329304"/>
            <a:ext cx="4505498" cy="2261794"/>
          </a:xfrm>
          <a:custGeom>
            <a:avLst/>
            <a:gdLst>
              <a:gd name="connsiteX0" fmla="*/ 1413163 w 4505498"/>
              <a:gd name="connsiteY0" fmla="*/ 732 h 2261794"/>
              <a:gd name="connsiteX1" fmla="*/ 864523 w 4505498"/>
              <a:gd name="connsiteY1" fmla="*/ 17358 h 2261794"/>
              <a:gd name="connsiteX2" fmla="*/ 781396 w 4505498"/>
              <a:gd name="connsiteY2" fmla="*/ 50609 h 2261794"/>
              <a:gd name="connsiteX3" fmla="*/ 731520 w 4505498"/>
              <a:gd name="connsiteY3" fmla="*/ 67234 h 2261794"/>
              <a:gd name="connsiteX4" fmla="*/ 581891 w 4505498"/>
              <a:gd name="connsiteY4" fmla="*/ 117111 h 2261794"/>
              <a:gd name="connsiteX5" fmla="*/ 515389 w 4505498"/>
              <a:gd name="connsiteY5" fmla="*/ 166987 h 2261794"/>
              <a:gd name="connsiteX6" fmla="*/ 448887 w 4505498"/>
              <a:gd name="connsiteY6" fmla="*/ 183612 h 2261794"/>
              <a:gd name="connsiteX7" fmla="*/ 399011 w 4505498"/>
              <a:gd name="connsiteY7" fmla="*/ 200238 h 2261794"/>
              <a:gd name="connsiteX8" fmla="*/ 349134 w 4505498"/>
              <a:gd name="connsiteY8" fmla="*/ 266740 h 2261794"/>
              <a:gd name="connsiteX9" fmla="*/ 282632 w 4505498"/>
              <a:gd name="connsiteY9" fmla="*/ 366492 h 2261794"/>
              <a:gd name="connsiteX10" fmla="*/ 199505 w 4505498"/>
              <a:gd name="connsiteY10" fmla="*/ 466245 h 2261794"/>
              <a:gd name="connsiteX11" fmla="*/ 133003 w 4505498"/>
              <a:gd name="connsiteY11" fmla="*/ 649125 h 2261794"/>
              <a:gd name="connsiteX12" fmla="*/ 66502 w 4505498"/>
              <a:gd name="connsiteY12" fmla="*/ 748878 h 2261794"/>
              <a:gd name="connsiteX13" fmla="*/ 33251 w 4505498"/>
              <a:gd name="connsiteY13" fmla="*/ 798754 h 2261794"/>
              <a:gd name="connsiteX14" fmla="*/ 0 w 4505498"/>
              <a:gd name="connsiteY14" fmla="*/ 848631 h 2261794"/>
              <a:gd name="connsiteX15" fmla="*/ 49876 w 4505498"/>
              <a:gd name="connsiteY15" fmla="*/ 1630027 h 2261794"/>
              <a:gd name="connsiteX16" fmla="*/ 66502 w 4505498"/>
              <a:gd name="connsiteY16" fmla="*/ 1763031 h 2261794"/>
              <a:gd name="connsiteX17" fmla="*/ 116378 w 4505498"/>
              <a:gd name="connsiteY17" fmla="*/ 1829532 h 2261794"/>
              <a:gd name="connsiteX18" fmla="*/ 282632 w 4505498"/>
              <a:gd name="connsiteY18" fmla="*/ 1979161 h 2261794"/>
              <a:gd name="connsiteX19" fmla="*/ 332509 w 4505498"/>
              <a:gd name="connsiteY19" fmla="*/ 1995787 h 2261794"/>
              <a:gd name="connsiteX20" fmla="*/ 432262 w 4505498"/>
              <a:gd name="connsiteY20" fmla="*/ 2062289 h 2261794"/>
              <a:gd name="connsiteX21" fmla="*/ 532014 w 4505498"/>
              <a:gd name="connsiteY21" fmla="*/ 2095540 h 2261794"/>
              <a:gd name="connsiteX22" fmla="*/ 581891 w 4505498"/>
              <a:gd name="connsiteY22" fmla="*/ 2112165 h 2261794"/>
              <a:gd name="connsiteX23" fmla="*/ 648392 w 4505498"/>
              <a:gd name="connsiteY23" fmla="*/ 2128791 h 2261794"/>
              <a:gd name="connsiteX24" fmla="*/ 748145 w 4505498"/>
              <a:gd name="connsiteY24" fmla="*/ 2162041 h 2261794"/>
              <a:gd name="connsiteX25" fmla="*/ 864523 w 4505498"/>
              <a:gd name="connsiteY25" fmla="*/ 2178667 h 2261794"/>
              <a:gd name="connsiteX26" fmla="*/ 1230283 w 4505498"/>
              <a:gd name="connsiteY26" fmla="*/ 2211918 h 2261794"/>
              <a:gd name="connsiteX27" fmla="*/ 1413163 w 4505498"/>
              <a:gd name="connsiteY27" fmla="*/ 2245169 h 2261794"/>
              <a:gd name="connsiteX28" fmla="*/ 1645920 w 4505498"/>
              <a:gd name="connsiteY28" fmla="*/ 2228543 h 2261794"/>
              <a:gd name="connsiteX29" fmla="*/ 2477192 w 4505498"/>
              <a:gd name="connsiteY29" fmla="*/ 2245169 h 2261794"/>
              <a:gd name="connsiteX30" fmla="*/ 2560320 w 4505498"/>
              <a:gd name="connsiteY30" fmla="*/ 2261794 h 2261794"/>
              <a:gd name="connsiteX31" fmla="*/ 2992582 w 4505498"/>
              <a:gd name="connsiteY31" fmla="*/ 2245169 h 2261794"/>
              <a:gd name="connsiteX32" fmla="*/ 3042458 w 4505498"/>
              <a:gd name="connsiteY32" fmla="*/ 2211918 h 2261794"/>
              <a:gd name="connsiteX33" fmla="*/ 3192087 w 4505498"/>
              <a:gd name="connsiteY33" fmla="*/ 2162041 h 2261794"/>
              <a:gd name="connsiteX34" fmla="*/ 3524596 w 4505498"/>
              <a:gd name="connsiteY34" fmla="*/ 2095540 h 2261794"/>
              <a:gd name="connsiteX35" fmla="*/ 3823854 w 4505498"/>
              <a:gd name="connsiteY35" fmla="*/ 2078914 h 2261794"/>
              <a:gd name="connsiteX36" fmla="*/ 4106487 w 4505498"/>
              <a:gd name="connsiteY36" fmla="*/ 2045663 h 2261794"/>
              <a:gd name="connsiteX37" fmla="*/ 4156363 w 4505498"/>
              <a:gd name="connsiteY37" fmla="*/ 2029038 h 2261794"/>
              <a:gd name="connsiteX38" fmla="*/ 4389120 w 4505498"/>
              <a:gd name="connsiteY38" fmla="*/ 2012412 h 2261794"/>
              <a:gd name="connsiteX39" fmla="*/ 4488872 w 4505498"/>
              <a:gd name="connsiteY39" fmla="*/ 1962536 h 2261794"/>
              <a:gd name="connsiteX40" fmla="*/ 4505498 w 4505498"/>
              <a:gd name="connsiteY40" fmla="*/ 1912660 h 2261794"/>
              <a:gd name="connsiteX41" fmla="*/ 4488872 w 4505498"/>
              <a:gd name="connsiteY41" fmla="*/ 1513649 h 2261794"/>
              <a:gd name="connsiteX42" fmla="*/ 4472247 w 4505498"/>
              <a:gd name="connsiteY42" fmla="*/ 1463772 h 2261794"/>
              <a:gd name="connsiteX43" fmla="*/ 4505498 w 4505498"/>
              <a:gd name="connsiteY43" fmla="*/ 732252 h 2261794"/>
              <a:gd name="connsiteX44" fmla="*/ 4488872 w 4505498"/>
              <a:gd name="connsiteY44" fmla="*/ 399743 h 2261794"/>
              <a:gd name="connsiteX45" fmla="*/ 4472247 w 4505498"/>
              <a:gd name="connsiteY45" fmla="*/ 283365 h 2261794"/>
              <a:gd name="connsiteX46" fmla="*/ 4405745 w 4505498"/>
              <a:gd name="connsiteY46" fmla="*/ 250114 h 2261794"/>
              <a:gd name="connsiteX47" fmla="*/ 4239491 w 4505498"/>
              <a:gd name="connsiteY47" fmla="*/ 233489 h 2261794"/>
              <a:gd name="connsiteX48" fmla="*/ 4089862 w 4505498"/>
              <a:gd name="connsiteY48" fmla="*/ 200238 h 2261794"/>
              <a:gd name="connsiteX49" fmla="*/ 3873731 w 4505498"/>
              <a:gd name="connsiteY49" fmla="*/ 183612 h 2261794"/>
              <a:gd name="connsiteX50" fmla="*/ 3823854 w 4505498"/>
              <a:gd name="connsiteY50" fmla="*/ 133736 h 2261794"/>
              <a:gd name="connsiteX51" fmla="*/ 3773978 w 4505498"/>
              <a:gd name="connsiteY51" fmla="*/ 117111 h 2261794"/>
              <a:gd name="connsiteX52" fmla="*/ 3607723 w 4505498"/>
              <a:gd name="connsiteY52" fmla="*/ 50609 h 2261794"/>
              <a:gd name="connsiteX53" fmla="*/ 2826327 w 4505498"/>
              <a:gd name="connsiteY53" fmla="*/ 33983 h 2261794"/>
              <a:gd name="connsiteX54" fmla="*/ 2693323 w 4505498"/>
              <a:gd name="connsiteY54" fmla="*/ 732 h 2261794"/>
              <a:gd name="connsiteX55" fmla="*/ 2344189 w 4505498"/>
              <a:gd name="connsiteY55" fmla="*/ 33983 h 2261794"/>
              <a:gd name="connsiteX56" fmla="*/ 1413163 w 4505498"/>
              <a:gd name="connsiteY56" fmla="*/ 732 h 226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505498" h="2261794">
                <a:moveTo>
                  <a:pt x="1413163" y="732"/>
                </a:moveTo>
                <a:cubicBezTo>
                  <a:pt x="1166552" y="-2039"/>
                  <a:pt x="1046919" y="2958"/>
                  <a:pt x="864523" y="17358"/>
                </a:cubicBezTo>
                <a:cubicBezTo>
                  <a:pt x="834772" y="19707"/>
                  <a:pt x="809339" y="40130"/>
                  <a:pt x="781396" y="50609"/>
                </a:cubicBezTo>
                <a:cubicBezTo>
                  <a:pt x="764987" y="56762"/>
                  <a:pt x="748370" y="62420"/>
                  <a:pt x="731520" y="67234"/>
                </a:cubicBezTo>
                <a:cubicBezTo>
                  <a:pt x="669487" y="84958"/>
                  <a:pt x="642582" y="83394"/>
                  <a:pt x="581891" y="117111"/>
                </a:cubicBezTo>
                <a:cubicBezTo>
                  <a:pt x="557669" y="130568"/>
                  <a:pt x="540173" y="154595"/>
                  <a:pt x="515389" y="166987"/>
                </a:cubicBezTo>
                <a:cubicBezTo>
                  <a:pt x="494952" y="177205"/>
                  <a:pt x="470857" y="177335"/>
                  <a:pt x="448887" y="183612"/>
                </a:cubicBezTo>
                <a:cubicBezTo>
                  <a:pt x="432037" y="188426"/>
                  <a:pt x="415636" y="194696"/>
                  <a:pt x="399011" y="200238"/>
                </a:cubicBezTo>
                <a:cubicBezTo>
                  <a:pt x="382385" y="222405"/>
                  <a:pt x="365024" y="244040"/>
                  <a:pt x="349134" y="266740"/>
                </a:cubicBezTo>
                <a:cubicBezTo>
                  <a:pt x="326217" y="299478"/>
                  <a:pt x="310889" y="338234"/>
                  <a:pt x="282632" y="366492"/>
                </a:cubicBezTo>
                <a:cubicBezTo>
                  <a:pt x="218627" y="430498"/>
                  <a:pt x="245798" y="396806"/>
                  <a:pt x="199505" y="466245"/>
                </a:cubicBezTo>
                <a:cubicBezTo>
                  <a:pt x="187867" y="501160"/>
                  <a:pt x="152833" y="612770"/>
                  <a:pt x="133003" y="649125"/>
                </a:cubicBezTo>
                <a:cubicBezTo>
                  <a:pt x="113867" y="684208"/>
                  <a:pt x="88669" y="715627"/>
                  <a:pt x="66502" y="748878"/>
                </a:cubicBezTo>
                <a:lnTo>
                  <a:pt x="33251" y="798754"/>
                </a:lnTo>
                <a:lnTo>
                  <a:pt x="0" y="848631"/>
                </a:lnTo>
                <a:cubicBezTo>
                  <a:pt x="16047" y="1137479"/>
                  <a:pt x="25092" y="1324363"/>
                  <a:pt x="49876" y="1630027"/>
                </a:cubicBezTo>
                <a:cubicBezTo>
                  <a:pt x="53487" y="1674561"/>
                  <a:pt x="52373" y="1720644"/>
                  <a:pt x="66502" y="1763031"/>
                </a:cubicBezTo>
                <a:cubicBezTo>
                  <a:pt x="75264" y="1789318"/>
                  <a:pt x="97739" y="1809029"/>
                  <a:pt x="116378" y="1829532"/>
                </a:cubicBezTo>
                <a:cubicBezTo>
                  <a:pt x="152285" y="1869030"/>
                  <a:pt x="221562" y="1948627"/>
                  <a:pt x="282632" y="1979161"/>
                </a:cubicBezTo>
                <a:cubicBezTo>
                  <a:pt x="298307" y="1986998"/>
                  <a:pt x="317189" y="1987276"/>
                  <a:pt x="332509" y="1995787"/>
                </a:cubicBezTo>
                <a:cubicBezTo>
                  <a:pt x="367443" y="2015195"/>
                  <a:pt x="394350" y="2049652"/>
                  <a:pt x="432262" y="2062289"/>
                </a:cubicBezTo>
                <a:lnTo>
                  <a:pt x="532014" y="2095540"/>
                </a:lnTo>
                <a:cubicBezTo>
                  <a:pt x="548640" y="2101082"/>
                  <a:pt x="564889" y="2107914"/>
                  <a:pt x="581891" y="2112165"/>
                </a:cubicBezTo>
                <a:cubicBezTo>
                  <a:pt x="604058" y="2117707"/>
                  <a:pt x="626506" y="2122225"/>
                  <a:pt x="648392" y="2128791"/>
                </a:cubicBezTo>
                <a:cubicBezTo>
                  <a:pt x="681963" y="2138862"/>
                  <a:pt x="713993" y="2154160"/>
                  <a:pt x="748145" y="2162041"/>
                </a:cubicBezTo>
                <a:cubicBezTo>
                  <a:pt x="786328" y="2170852"/>
                  <a:pt x="825792" y="2172708"/>
                  <a:pt x="864523" y="2178667"/>
                </a:cubicBezTo>
                <a:cubicBezTo>
                  <a:pt x="1078199" y="2211540"/>
                  <a:pt x="861346" y="2188859"/>
                  <a:pt x="1230283" y="2211918"/>
                </a:cubicBezTo>
                <a:cubicBezTo>
                  <a:pt x="1288485" y="2226468"/>
                  <a:pt x="1353598" y="2245169"/>
                  <a:pt x="1413163" y="2245169"/>
                </a:cubicBezTo>
                <a:cubicBezTo>
                  <a:pt x="1490946" y="2245169"/>
                  <a:pt x="1568334" y="2234085"/>
                  <a:pt x="1645920" y="2228543"/>
                </a:cubicBezTo>
                <a:lnTo>
                  <a:pt x="2477192" y="2245169"/>
                </a:lnTo>
                <a:cubicBezTo>
                  <a:pt x="2505431" y="2246196"/>
                  <a:pt x="2532062" y="2261794"/>
                  <a:pt x="2560320" y="2261794"/>
                </a:cubicBezTo>
                <a:cubicBezTo>
                  <a:pt x="2704514" y="2261794"/>
                  <a:pt x="2848495" y="2250711"/>
                  <a:pt x="2992582" y="2245169"/>
                </a:cubicBezTo>
                <a:cubicBezTo>
                  <a:pt x="3009207" y="2234085"/>
                  <a:pt x="3024586" y="2220854"/>
                  <a:pt x="3042458" y="2211918"/>
                </a:cubicBezTo>
                <a:cubicBezTo>
                  <a:pt x="3105062" y="2180616"/>
                  <a:pt x="3128589" y="2177916"/>
                  <a:pt x="3192087" y="2162041"/>
                </a:cubicBezTo>
                <a:cubicBezTo>
                  <a:pt x="3329176" y="2059225"/>
                  <a:pt x="3232495" y="2112722"/>
                  <a:pt x="3524596" y="2095540"/>
                </a:cubicBezTo>
                <a:lnTo>
                  <a:pt x="3823854" y="2078914"/>
                </a:lnTo>
                <a:cubicBezTo>
                  <a:pt x="3989514" y="2037500"/>
                  <a:pt x="3775682" y="2087014"/>
                  <a:pt x="4106487" y="2045663"/>
                </a:cubicBezTo>
                <a:cubicBezTo>
                  <a:pt x="4123876" y="2043489"/>
                  <a:pt x="4138958" y="2031086"/>
                  <a:pt x="4156363" y="2029038"/>
                </a:cubicBezTo>
                <a:cubicBezTo>
                  <a:pt x="4233614" y="2019950"/>
                  <a:pt x="4311534" y="2017954"/>
                  <a:pt x="4389120" y="2012412"/>
                </a:cubicBezTo>
                <a:cubicBezTo>
                  <a:pt x="4421978" y="2001460"/>
                  <a:pt x="4465432" y="1991836"/>
                  <a:pt x="4488872" y="1962536"/>
                </a:cubicBezTo>
                <a:cubicBezTo>
                  <a:pt x="4499820" y="1948852"/>
                  <a:pt x="4499956" y="1929285"/>
                  <a:pt x="4505498" y="1912660"/>
                </a:cubicBezTo>
                <a:cubicBezTo>
                  <a:pt x="4499956" y="1779656"/>
                  <a:pt x="4498706" y="1646404"/>
                  <a:pt x="4488872" y="1513649"/>
                </a:cubicBezTo>
                <a:cubicBezTo>
                  <a:pt x="4487577" y="1496172"/>
                  <a:pt x="4472247" y="1481297"/>
                  <a:pt x="4472247" y="1463772"/>
                </a:cubicBezTo>
                <a:cubicBezTo>
                  <a:pt x="4472247" y="815765"/>
                  <a:pt x="4418313" y="993803"/>
                  <a:pt x="4505498" y="732252"/>
                </a:cubicBezTo>
                <a:cubicBezTo>
                  <a:pt x="4499956" y="621416"/>
                  <a:pt x="4497070" y="510415"/>
                  <a:pt x="4488872" y="399743"/>
                </a:cubicBezTo>
                <a:cubicBezTo>
                  <a:pt x="4485977" y="360664"/>
                  <a:pt x="4491278" y="317620"/>
                  <a:pt x="4472247" y="283365"/>
                </a:cubicBezTo>
                <a:cubicBezTo>
                  <a:pt x="4460211" y="261700"/>
                  <a:pt x="4429979" y="255307"/>
                  <a:pt x="4405745" y="250114"/>
                </a:cubicBezTo>
                <a:cubicBezTo>
                  <a:pt x="4351287" y="238444"/>
                  <a:pt x="4294909" y="239031"/>
                  <a:pt x="4239491" y="233489"/>
                </a:cubicBezTo>
                <a:cubicBezTo>
                  <a:pt x="4189615" y="222405"/>
                  <a:pt x="4140486" y="207141"/>
                  <a:pt x="4089862" y="200238"/>
                </a:cubicBezTo>
                <a:cubicBezTo>
                  <a:pt x="4018268" y="190475"/>
                  <a:pt x="3943830" y="201137"/>
                  <a:pt x="3873731" y="183612"/>
                </a:cubicBezTo>
                <a:cubicBezTo>
                  <a:pt x="3850921" y="177910"/>
                  <a:pt x="3843417" y="146778"/>
                  <a:pt x="3823854" y="133736"/>
                </a:cubicBezTo>
                <a:cubicBezTo>
                  <a:pt x="3809273" y="124015"/>
                  <a:pt x="3790335" y="123402"/>
                  <a:pt x="3773978" y="117111"/>
                </a:cubicBezTo>
                <a:cubicBezTo>
                  <a:pt x="3718269" y="95685"/>
                  <a:pt x="3667397" y="51879"/>
                  <a:pt x="3607723" y="50609"/>
                </a:cubicBezTo>
                <a:lnTo>
                  <a:pt x="2826327" y="33983"/>
                </a:lnTo>
                <a:cubicBezTo>
                  <a:pt x="2786971" y="20864"/>
                  <a:pt x="2733445" y="732"/>
                  <a:pt x="2693323" y="732"/>
                </a:cubicBezTo>
                <a:cubicBezTo>
                  <a:pt x="2593071" y="732"/>
                  <a:pt x="2449692" y="20795"/>
                  <a:pt x="2344189" y="33983"/>
                </a:cubicBezTo>
                <a:cubicBezTo>
                  <a:pt x="1474131" y="16582"/>
                  <a:pt x="1659774" y="3503"/>
                  <a:pt x="1413163" y="732"/>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4DEDAD2-5820-4AAA-80C6-302125632122}"/>
              </a:ext>
            </a:extLst>
          </p:cNvPr>
          <p:cNvSpPr txBox="1"/>
          <p:nvPr/>
        </p:nvSpPr>
        <p:spPr>
          <a:xfrm>
            <a:off x="2683812" y="817499"/>
            <a:ext cx="1897699" cy="461665"/>
          </a:xfrm>
          <a:prstGeom prst="rect">
            <a:avLst/>
          </a:prstGeom>
          <a:solidFill>
            <a:schemeClr val="bg1">
              <a:lumMod val="85000"/>
            </a:schemeClr>
          </a:solidFill>
        </p:spPr>
        <p:txBody>
          <a:bodyPr wrap="none" rtlCol="0">
            <a:spAutoFit/>
          </a:bodyPr>
          <a:lstStyle/>
          <a:p>
            <a:r>
              <a:rPr lang="en-US" sz="2400"/>
              <a:t>first Snapshot</a:t>
            </a:r>
          </a:p>
        </p:txBody>
      </p:sp>
      <p:sp>
        <p:nvSpPr>
          <p:cNvPr id="7" name="Freeform: Shape 6">
            <a:extLst>
              <a:ext uri="{FF2B5EF4-FFF2-40B4-BE49-F238E27FC236}">
                <a16:creationId xmlns:a16="http://schemas.microsoft.com/office/drawing/2014/main" id="{E5ECBC93-9CED-4EF1-9854-CC80821D88FF}"/>
              </a:ext>
            </a:extLst>
          </p:cNvPr>
          <p:cNvSpPr/>
          <p:nvPr/>
        </p:nvSpPr>
        <p:spPr>
          <a:xfrm>
            <a:off x="6267796" y="1379459"/>
            <a:ext cx="4555375" cy="2294766"/>
          </a:xfrm>
          <a:custGeom>
            <a:avLst/>
            <a:gdLst>
              <a:gd name="connsiteX0" fmla="*/ 1413164 w 4555375"/>
              <a:gd name="connsiteY0" fmla="*/ 17079 h 2294766"/>
              <a:gd name="connsiteX1" fmla="*/ 764771 w 4555375"/>
              <a:gd name="connsiteY1" fmla="*/ 33705 h 2294766"/>
              <a:gd name="connsiteX2" fmla="*/ 714895 w 4555375"/>
              <a:gd name="connsiteY2" fmla="*/ 50330 h 2294766"/>
              <a:gd name="connsiteX3" fmla="*/ 581891 w 4555375"/>
              <a:gd name="connsiteY3" fmla="*/ 83581 h 2294766"/>
              <a:gd name="connsiteX4" fmla="*/ 532015 w 4555375"/>
              <a:gd name="connsiteY4" fmla="*/ 100206 h 2294766"/>
              <a:gd name="connsiteX5" fmla="*/ 299259 w 4555375"/>
              <a:gd name="connsiteY5" fmla="*/ 133457 h 2294766"/>
              <a:gd name="connsiteX6" fmla="*/ 199506 w 4555375"/>
              <a:gd name="connsiteY6" fmla="*/ 216585 h 2294766"/>
              <a:gd name="connsiteX7" fmla="*/ 133004 w 4555375"/>
              <a:gd name="connsiteY7" fmla="*/ 316337 h 2294766"/>
              <a:gd name="connsiteX8" fmla="*/ 99753 w 4555375"/>
              <a:gd name="connsiteY8" fmla="*/ 465966 h 2294766"/>
              <a:gd name="connsiteX9" fmla="*/ 66502 w 4555375"/>
              <a:gd name="connsiteY9" fmla="*/ 565719 h 2294766"/>
              <a:gd name="connsiteX10" fmla="*/ 49877 w 4555375"/>
              <a:gd name="connsiteY10" fmla="*/ 748599 h 2294766"/>
              <a:gd name="connsiteX11" fmla="*/ 33251 w 4555375"/>
              <a:gd name="connsiteY11" fmla="*/ 815101 h 2294766"/>
              <a:gd name="connsiteX12" fmla="*/ 0 w 4555375"/>
              <a:gd name="connsiteY12" fmla="*/ 1247363 h 2294766"/>
              <a:gd name="connsiteX13" fmla="*/ 33251 w 4555375"/>
              <a:gd name="connsiteY13" fmla="*/ 1563246 h 2294766"/>
              <a:gd name="connsiteX14" fmla="*/ 49877 w 4555375"/>
              <a:gd name="connsiteY14" fmla="*/ 1613123 h 2294766"/>
              <a:gd name="connsiteX15" fmla="*/ 66502 w 4555375"/>
              <a:gd name="connsiteY15" fmla="*/ 1978883 h 2294766"/>
              <a:gd name="connsiteX16" fmla="*/ 83128 w 4555375"/>
              <a:gd name="connsiteY16" fmla="*/ 2078636 h 2294766"/>
              <a:gd name="connsiteX17" fmla="*/ 232757 w 4555375"/>
              <a:gd name="connsiteY17" fmla="*/ 2211639 h 2294766"/>
              <a:gd name="connsiteX18" fmla="*/ 332509 w 4555375"/>
              <a:gd name="connsiteY18" fmla="*/ 2294766 h 2294766"/>
              <a:gd name="connsiteX19" fmla="*/ 598517 w 4555375"/>
              <a:gd name="connsiteY19" fmla="*/ 2278141 h 2294766"/>
              <a:gd name="connsiteX20" fmla="*/ 648393 w 4555375"/>
              <a:gd name="connsiteY20" fmla="*/ 2261516 h 2294766"/>
              <a:gd name="connsiteX21" fmla="*/ 714895 w 4555375"/>
              <a:gd name="connsiteY21" fmla="*/ 2228265 h 2294766"/>
              <a:gd name="connsiteX22" fmla="*/ 1080655 w 4555375"/>
              <a:gd name="connsiteY22" fmla="*/ 2211639 h 2294766"/>
              <a:gd name="connsiteX23" fmla="*/ 1280160 w 4555375"/>
              <a:gd name="connsiteY23" fmla="*/ 2178388 h 2294766"/>
              <a:gd name="connsiteX24" fmla="*/ 1463040 w 4555375"/>
              <a:gd name="connsiteY24" fmla="*/ 2161763 h 2294766"/>
              <a:gd name="connsiteX25" fmla="*/ 1645920 w 4555375"/>
              <a:gd name="connsiteY25" fmla="*/ 2128512 h 2294766"/>
              <a:gd name="connsiteX26" fmla="*/ 1978429 w 4555375"/>
              <a:gd name="connsiteY26" fmla="*/ 2145137 h 2294766"/>
              <a:gd name="connsiteX27" fmla="*/ 2643448 w 4555375"/>
              <a:gd name="connsiteY27" fmla="*/ 2095261 h 2294766"/>
              <a:gd name="connsiteX28" fmla="*/ 3857106 w 4555375"/>
              <a:gd name="connsiteY28" fmla="*/ 2111886 h 2294766"/>
              <a:gd name="connsiteX29" fmla="*/ 3956859 w 4555375"/>
              <a:gd name="connsiteY29" fmla="*/ 2128512 h 2294766"/>
              <a:gd name="connsiteX30" fmla="*/ 4355869 w 4555375"/>
              <a:gd name="connsiteY30" fmla="*/ 2095261 h 2294766"/>
              <a:gd name="connsiteX31" fmla="*/ 4522124 w 4555375"/>
              <a:gd name="connsiteY31" fmla="*/ 1945632 h 2294766"/>
              <a:gd name="connsiteX32" fmla="*/ 4555375 w 4555375"/>
              <a:gd name="connsiteY32" fmla="*/ 1845879 h 2294766"/>
              <a:gd name="connsiteX33" fmla="*/ 4522124 w 4555375"/>
              <a:gd name="connsiteY33" fmla="*/ 1779377 h 2294766"/>
              <a:gd name="connsiteX34" fmla="*/ 4455622 w 4555375"/>
              <a:gd name="connsiteY34" fmla="*/ 1679625 h 2294766"/>
              <a:gd name="connsiteX35" fmla="*/ 4405746 w 4555375"/>
              <a:gd name="connsiteY35" fmla="*/ 1513370 h 2294766"/>
              <a:gd name="connsiteX36" fmla="*/ 4389120 w 4555375"/>
              <a:gd name="connsiteY36" fmla="*/ 1064483 h 2294766"/>
              <a:gd name="connsiteX37" fmla="*/ 4372495 w 4555375"/>
              <a:gd name="connsiteY37" fmla="*/ 665472 h 2294766"/>
              <a:gd name="connsiteX38" fmla="*/ 4355869 w 4555375"/>
              <a:gd name="connsiteY38" fmla="*/ 615596 h 2294766"/>
              <a:gd name="connsiteX39" fmla="*/ 4289368 w 4555375"/>
              <a:gd name="connsiteY39" fmla="*/ 416090 h 2294766"/>
              <a:gd name="connsiteX40" fmla="*/ 4239491 w 4555375"/>
              <a:gd name="connsiteY40" fmla="*/ 299712 h 2294766"/>
              <a:gd name="connsiteX41" fmla="*/ 4172989 w 4555375"/>
              <a:gd name="connsiteY41" fmla="*/ 266461 h 2294766"/>
              <a:gd name="connsiteX42" fmla="*/ 4056611 w 4555375"/>
              <a:gd name="connsiteY42" fmla="*/ 233210 h 2294766"/>
              <a:gd name="connsiteX43" fmla="*/ 3740728 w 4555375"/>
              <a:gd name="connsiteY43" fmla="*/ 183334 h 2294766"/>
              <a:gd name="connsiteX44" fmla="*/ 3657600 w 4555375"/>
              <a:gd name="connsiteY44" fmla="*/ 166708 h 2294766"/>
              <a:gd name="connsiteX45" fmla="*/ 3591099 w 4555375"/>
              <a:gd name="connsiteY45" fmla="*/ 133457 h 2294766"/>
              <a:gd name="connsiteX46" fmla="*/ 3025833 w 4555375"/>
              <a:gd name="connsiteY46" fmla="*/ 133457 h 2294766"/>
              <a:gd name="connsiteX47" fmla="*/ 2510444 w 4555375"/>
              <a:gd name="connsiteY47" fmla="*/ 116832 h 2294766"/>
              <a:gd name="connsiteX48" fmla="*/ 2394066 w 4555375"/>
              <a:gd name="connsiteY48" fmla="*/ 100206 h 2294766"/>
              <a:gd name="connsiteX49" fmla="*/ 2044931 w 4555375"/>
              <a:gd name="connsiteY49" fmla="*/ 83581 h 2294766"/>
              <a:gd name="connsiteX50" fmla="*/ 1961804 w 4555375"/>
              <a:gd name="connsiteY50" fmla="*/ 66956 h 2294766"/>
              <a:gd name="connsiteX51" fmla="*/ 1911928 w 4555375"/>
              <a:gd name="connsiteY51" fmla="*/ 50330 h 2294766"/>
              <a:gd name="connsiteX52" fmla="*/ 1662546 w 4555375"/>
              <a:gd name="connsiteY52" fmla="*/ 33705 h 2294766"/>
              <a:gd name="connsiteX53" fmla="*/ 1612669 w 4555375"/>
              <a:gd name="connsiteY53" fmla="*/ 454 h 2294766"/>
              <a:gd name="connsiteX54" fmla="*/ 1546168 w 4555375"/>
              <a:gd name="connsiteY54" fmla="*/ 17079 h 2294766"/>
              <a:gd name="connsiteX55" fmla="*/ 1413164 w 4555375"/>
              <a:gd name="connsiteY55" fmla="*/ 17079 h 229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555375" h="2294766">
                <a:moveTo>
                  <a:pt x="1413164" y="17079"/>
                </a:moveTo>
                <a:cubicBezTo>
                  <a:pt x="1282931" y="19850"/>
                  <a:pt x="980728" y="23421"/>
                  <a:pt x="764771" y="33705"/>
                </a:cubicBezTo>
                <a:cubicBezTo>
                  <a:pt x="747266" y="34539"/>
                  <a:pt x="731802" y="45719"/>
                  <a:pt x="714895" y="50330"/>
                </a:cubicBezTo>
                <a:cubicBezTo>
                  <a:pt x="670806" y="62354"/>
                  <a:pt x="625245" y="69130"/>
                  <a:pt x="581891" y="83581"/>
                </a:cubicBezTo>
                <a:cubicBezTo>
                  <a:pt x="565266" y="89123"/>
                  <a:pt x="548865" y="95392"/>
                  <a:pt x="532015" y="100206"/>
                </a:cubicBezTo>
                <a:cubicBezTo>
                  <a:pt x="434657" y="128023"/>
                  <a:pt x="431762" y="120207"/>
                  <a:pt x="299259" y="133457"/>
                </a:cubicBezTo>
                <a:cubicBezTo>
                  <a:pt x="254922" y="163015"/>
                  <a:pt x="233973" y="172271"/>
                  <a:pt x="199506" y="216585"/>
                </a:cubicBezTo>
                <a:cubicBezTo>
                  <a:pt x="174971" y="248129"/>
                  <a:pt x="133004" y="316337"/>
                  <a:pt x="133004" y="316337"/>
                </a:cubicBezTo>
                <a:cubicBezTo>
                  <a:pt x="123509" y="363812"/>
                  <a:pt x="113844" y="418997"/>
                  <a:pt x="99753" y="465966"/>
                </a:cubicBezTo>
                <a:cubicBezTo>
                  <a:pt x="89681" y="499537"/>
                  <a:pt x="66502" y="565719"/>
                  <a:pt x="66502" y="565719"/>
                </a:cubicBezTo>
                <a:cubicBezTo>
                  <a:pt x="60960" y="626679"/>
                  <a:pt x="57967" y="687925"/>
                  <a:pt x="49877" y="748599"/>
                </a:cubicBezTo>
                <a:cubicBezTo>
                  <a:pt x="46857" y="771248"/>
                  <a:pt x="35230" y="792337"/>
                  <a:pt x="33251" y="815101"/>
                </a:cubicBezTo>
                <a:cubicBezTo>
                  <a:pt x="-16575" y="1388101"/>
                  <a:pt x="43112" y="945591"/>
                  <a:pt x="0" y="1247363"/>
                </a:cubicBezTo>
                <a:cubicBezTo>
                  <a:pt x="8428" y="1356923"/>
                  <a:pt x="9778" y="1457618"/>
                  <a:pt x="33251" y="1563246"/>
                </a:cubicBezTo>
                <a:cubicBezTo>
                  <a:pt x="37053" y="1580354"/>
                  <a:pt x="44335" y="1596497"/>
                  <a:pt x="49877" y="1613123"/>
                </a:cubicBezTo>
                <a:cubicBezTo>
                  <a:pt x="55419" y="1735043"/>
                  <a:pt x="57807" y="1857147"/>
                  <a:pt x="66502" y="1978883"/>
                </a:cubicBezTo>
                <a:cubicBezTo>
                  <a:pt x="68904" y="2012507"/>
                  <a:pt x="70608" y="2047337"/>
                  <a:pt x="83128" y="2078636"/>
                </a:cubicBezTo>
                <a:cubicBezTo>
                  <a:pt x="118463" y="2166973"/>
                  <a:pt x="165502" y="2144383"/>
                  <a:pt x="232757" y="2211639"/>
                </a:cubicBezTo>
                <a:cubicBezTo>
                  <a:pt x="296762" y="2275645"/>
                  <a:pt x="263070" y="2248474"/>
                  <a:pt x="332509" y="2294766"/>
                </a:cubicBezTo>
                <a:cubicBezTo>
                  <a:pt x="421178" y="2289224"/>
                  <a:pt x="510163" y="2287441"/>
                  <a:pt x="598517" y="2278141"/>
                </a:cubicBezTo>
                <a:cubicBezTo>
                  <a:pt x="615945" y="2276306"/>
                  <a:pt x="632285" y="2268419"/>
                  <a:pt x="648393" y="2261516"/>
                </a:cubicBezTo>
                <a:cubicBezTo>
                  <a:pt x="671173" y="2251753"/>
                  <a:pt x="690275" y="2231106"/>
                  <a:pt x="714895" y="2228265"/>
                </a:cubicBezTo>
                <a:cubicBezTo>
                  <a:pt x="836136" y="2214275"/>
                  <a:pt x="958735" y="2217181"/>
                  <a:pt x="1080655" y="2211639"/>
                </a:cubicBezTo>
                <a:cubicBezTo>
                  <a:pt x="1147157" y="2200555"/>
                  <a:pt x="1213307" y="2187108"/>
                  <a:pt x="1280160" y="2178388"/>
                </a:cubicBezTo>
                <a:cubicBezTo>
                  <a:pt x="1340857" y="2170471"/>
                  <a:pt x="1402248" y="2168915"/>
                  <a:pt x="1463040" y="2161763"/>
                </a:cubicBezTo>
                <a:cubicBezTo>
                  <a:pt x="1514686" y="2155687"/>
                  <a:pt x="1593429" y="2139010"/>
                  <a:pt x="1645920" y="2128512"/>
                </a:cubicBezTo>
                <a:cubicBezTo>
                  <a:pt x="1756756" y="2134054"/>
                  <a:pt x="1867471" y="2147084"/>
                  <a:pt x="1978429" y="2145137"/>
                </a:cubicBezTo>
                <a:cubicBezTo>
                  <a:pt x="2537925" y="2135321"/>
                  <a:pt x="2405004" y="2174739"/>
                  <a:pt x="2643448" y="2095261"/>
                </a:cubicBezTo>
                <a:lnTo>
                  <a:pt x="3857106" y="2111886"/>
                </a:lnTo>
                <a:cubicBezTo>
                  <a:pt x="3890805" y="2112739"/>
                  <a:pt x="3923168" y="2129635"/>
                  <a:pt x="3956859" y="2128512"/>
                </a:cubicBezTo>
                <a:cubicBezTo>
                  <a:pt x="4090249" y="2124066"/>
                  <a:pt x="4222866" y="2106345"/>
                  <a:pt x="4355869" y="2095261"/>
                </a:cubicBezTo>
                <a:cubicBezTo>
                  <a:pt x="4424786" y="2046035"/>
                  <a:pt x="4484337" y="2021207"/>
                  <a:pt x="4522124" y="1945632"/>
                </a:cubicBezTo>
                <a:cubicBezTo>
                  <a:pt x="4537799" y="1914283"/>
                  <a:pt x="4555375" y="1845879"/>
                  <a:pt x="4555375" y="1845879"/>
                </a:cubicBezTo>
                <a:cubicBezTo>
                  <a:pt x="4544291" y="1823712"/>
                  <a:pt x="4534875" y="1800629"/>
                  <a:pt x="4522124" y="1779377"/>
                </a:cubicBezTo>
                <a:cubicBezTo>
                  <a:pt x="4501563" y="1745110"/>
                  <a:pt x="4455622" y="1679625"/>
                  <a:pt x="4455622" y="1679625"/>
                </a:cubicBezTo>
                <a:cubicBezTo>
                  <a:pt x="4415145" y="1558195"/>
                  <a:pt x="4430872" y="1613875"/>
                  <a:pt x="4405746" y="1513370"/>
                </a:cubicBezTo>
                <a:cubicBezTo>
                  <a:pt x="4400204" y="1363741"/>
                  <a:pt x="4394987" y="1214100"/>
                  <a:pt x="4389120" y="1064483"/>
                </a:cubicBezTo>
                <a:cubicBezTo>
                  <a:pt x="4383904" y="931466"/>
                  <a:pt x="4382329" y="798227"/>
                  <a:pt x="4372495" y="665472"/>
                </a:cubicBezTo>
                <a:cubicBezTo>
                  <a:pt x="4371200" y="647995"/>
                  <a:pt x="4360480" y="632503"/>
                  <a:pt x="4355869" y="615596"/>
                </a:cubicBezTo>
                <a:cubicBezTo>
                  <a:pt x="4237527" y="181673"/>
                  <a:pt x="4385944" y="673624"/>
                  <a:pt x="4289368" y="416090"/>
                </a:cubicBezTo>
                <a:cubicBezTo>
                  <a:pt x="4271378" y="368117"/>
                  <a:pt x="4282372" y="335446"/>
                  <a:pt x="4239491" y="299712"/>
                </a:cubicBezTo>
                <a:cubicBezTo>
                  <a:pt x="4220451" y="283846"/>
                  <a:pt x="4195769" y="276224"/>
                  <a:pt x="4172989" y="266461"/>
                </a:cubicBezTo>
                <a:cubicBezTo>
                  <a:pt x="4146311" y="255028"/>
                  <a:pt x="4081603" y="237896"/>
                  <a:pt x="4056611" y="233210"/>
                </a:cubicBezTo>
                <a:cubicBezTo>
                  <a:pt x="3696533" y="165694"/>
                  <a:pt x="3994712" y="225665"/>
                  <a:pt x="3740728" y="183334"/>
                </a:cubicBezTo>
                <a:cubicBezTo>
                  <a:pt x="3712854" y="178688"/>
                  <a:pt x="3685309" y="172250"/>
                  <a:pt x="3657600" y="166708"/>
                </a:cubicBezTo>
                <a:cubicBezTo>
                  <a:pt x="3635433" y="155624"/>
                  <a:pt x="3614305" y="142159"/>
                  <a:pt x="3591099" y="133457"/>
                </a:cubicBezTo>
                <a:cubicBezTo>
                  <a:pt x="3432980" y="74163"/>
                  <a:pt x="3039545" y="133000"/>
                  <a:pt x="3025833" y="133457"/>
                </a:cubicBezTo>
                <a:cubicBezTo>
                  <a:pt x="2854037" y="127915"/>
                  <a:pt x="2682092" y="125866"/>
                  <a:pt x="2510444" y="116832"/>
                </a:cubicBezTo>
                <a:cubicBezTo>
                  <a:pt x="2471312" y="114772"/>
                  <a:pt x="2433153" y="102998"/>
                  <a:pt x="2394066" y="100206"/>
                </a:cubicBezTo>
                <a:cubicBezTo>
                  <a:pt x="2277852" y="91905"/>
                  <a:pt x="2161309" y="89123"/>
                  <a:pt x="2044931" y="83581"/>
                </a:cubicBezTo>
                <a:cubicBezTo>
                  <a:pt x="2017222" y="78039"/>
                  <a:pt x="1989218" y="73810"/>
                  <a:pt x="1961804" y="66956"/>
                </a:cubicBezTo>
                <a:cubicBezTo>
                  <a:pt x="1944803" y="62706"/>
                  <a:pt x="1929346" y="52265"/>
                  <a:pt x="1911928" y="50330"/>
                </a:cubicBezTo>
                <a:cubicBezTo>
                  <a:pt x="1829126" y="41130"/>
                  <a:pt x="1745673" y="39247"/>
                  <a:pt x="1662546" y="33705"/>
                </a:cubicBezTo>
                <a:cubicBezTo>
                  <a:pt x="1645920" y="22621"/>
                  <a:pt x="1632450" y="3280"/>
                  <a:pt x="1612669" y="454"/>
                </a:cubicBezTo>
                <a:cubicBezTo>
                  <a:pt x="1590049" y="-2777"/>
                  <a:pt x="1568473" y="12122"/>
                  <a:pt x="1546168" y="17079"/>
                </a:cubicBezTo>
                <a:cubicBezTo>
                  <a:pt x="1466461" y="34792"/>
                  <a:pt x="1543397" y="14308"/>
                  <a:pt x="1413164" y="17079"/>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DE06DE-DA20-45F2-A696-D86D7162A431}"/>
              </a:ext>
            </a:extLst>
          </p:cNvPr>
          <p:cNvSpPr txBox="1"/>
          <p:nvPr/>
        </p:nvSpPr>
        <p:spPr>
          <a:xfrm>
            <a:off x="7189310" y="867639"/>
            <a:ext cx="2457796" cy="461665"/>
          </a:xfrm>
          <a:prstGeom prst="rect">
            <a:avLst/>
          </a:prstGeom>
          <a:solidFill>
            <a:schemeClr val="bg1">
              <a:lumMod val="85000"/>
            </a:schemeClr>
          </a:solidFill>
        </p:spPr>
        <p:txBody>
          <a:bodyPr wrap="square" rtlCol="0">
            <a:spAutoFit/>
          </a:bodyPr>
          <a:lstStyle/>
          <a:p>
            <a:r>
              <a:rPr lang="en-US" sz="2400"/>
              <a:t>second Snapshot</a:t>
            </a:r>
          </a:p>
        </p:txBody>
      </p:sp>
      <p:sp>
        <p:nvSpPr>
          <p:cNvPr id="10" name="Freeform: Shape 9">
            <a:extLst>
              <a:ext uri="{FF2B5EF4-FFF2-40B4-BE49-F238E27FC236}">
                <a16:creationId xmlns:a16="http://schemas.microsoft.com/office/drawing/2014/main" id="{6A893191-1EAC-47FA-AACD-E83FF8979F48}"/>
              </a:ext>
            </a:extLst>
          </p:cNvPr>
          <p:cNvSpPr/>
          <p:nvPr/>
        </p:nvSpPr>
        <p:spPr>
          <a:xfrm>
            <a:off x="6337070" y="3985453"/>
            <a:ext cx="4555375" cy="2222031"/>
          </a:xfrm>
          <a:custGeom>
            <a:avLst/>
            <a:gdLst>
              <a:gd name="connsiteX0" fmla="*/ 1413164 w 4555375"/>
              <a:gd name="connsiteY0" fmla="*/ 17079 h 2294766"/>
              <a:gd name="connsiteX1" fmla="*/ 764771 w 4555375"/>
              <a:gd name="connsiteY1" fmla="*/ 33705 h 2294766"/>
              <a:gd name="connsiteX2" fmla="*/ 714895 w 4555375"/>
              <a:gd name="connsiteY2" fmla="*/ 50330 h 2294766"/>
              <a:gd name="connsiteX3" fmla="*/ 581891 w 4555375"/>
              <a:gd name="connsiteY3" fmla="*/ 83581 h 2294766"/>
              <a:gd name="connsiteX4" fmla="*/ 532015 w 4555375"/>
              <a:gd name="connsiteY4" fmla="*/ 100206 h 2294766"/>
              <a:gd name="connsiteX5" fmla="*/ 299259 w 4555375"/>
              <a:gd name="connsiteY5" fmla="*/ 133457 h 2294766"/>
              <a:gd name="connsiteX6" fmla="*/ 199506 w 4555375"/>
              <a:gd name="connsiteY6" fmla="*/ 216585 h 2294766"/>
              <a:gd name="connsiteX7" fmla="*/ 133004 w 4555375"/>
              <a:gd name="connsiteY7" fmla="*/ 316337 h 2294766"/>
              <a:gd name="connsiteX8" fmla="*/ 99753 w 4555375"/>
              <a:gd name="connsiteY8" fmla="*/ 465966 h 2294766"/>
              <a:gd name="connsiteX9" fmla="*/ 66502 w 4555375"/>
              <a:gd name="connsiteY9" fmla="*/ 565719 h 2294766"/>
              <a:gd name="connsiteX10" fmla="*/ 49877 w 4555375"/>
              <a:gd name="connsiteY10" fmla="*/ 748599 h 2294766"/>
              <a:gd name="connsiteX11" fmla="*/ 33251 w 4555375"/>
              <a:gd name="connsiteY11" fmla="*/ 815101 h 2294766"/>
              <a:gd name="connsiteX12" fmla="*/ 0 w 4555375"/>
              <a:gd name="connsiteY12" fmla="*/ 1247363 h 2294766"/>
              <a:gd name="connsiteX13" fmla="*/ 33251 w 4555375"/>
              <a:gd name="connsiteY13" fmla="*/ 1563246 h 2294766"/>
              <a:gd name="connsiteX14" fmla="*/ 49877 w 4555375"/>
              <a:gd name="connsiteY14" fmla="*/ 1613123 h 2294766"/>
              <a:gd name="connsiteX15" fmla="*/ 66502 w 4555375"/>
              <a:gd name="connsiteY15" fmla="*/ 1978883 h 2294766"/>
              <a:gd name="connsiteX16" fmla="*/ 83128 w 4555375"/>
              <a:gd name="connsiteY16" fmla="*/ 2078636 h 2294766"/>
              <a:gd name="connsiteX17" fmla="*/ 232757 w 4555375"/>
              <a:gd name="connsiteY17" fmla="*/ 2211639 h 2294766"/>
              <a:gd name="connsiteX18" fmla="*/ 332509 w 4555375"/>
              <a:gd name="connsiteY18" fmla="*/ 2294766 h 2294766"/>
              <a:gd name="connsiteX19" fmla="*/ 598517 w 4555375"/>
              <a:gd name="connsiteY19" fmla="*/ 2278141 h 2294766"/>
              <a:gd name="connsiteX20" fmla="*/ 648393 w 4555375"/>
              <a:gd name="connsiteY20" fmla="*/ 2261516 h 2294766"/>
              <a:gd name="connsiteX21" fmla="*/ 714895 w 4555375"/>
              <a:gd name="connsiteY21" fmla="*/ 2228265 h 2294766"/>
              <a:gd name="connsiteX22" fmla="*/ 1080655 w 4555375"/>
              <a:gd name="connsiteY22" fmla="*/ 2211639 h 2294766"/>
              <a:gd name="connsiteX23" fmla="*/ 1280160 w 4555375"/>
              <a:gd name="connsiteY23" fmla="*/ 2178388 h 2294766"/>
              <a:gd name="connsiteX24" fmla="*/ 1463040 w 4555375"/>
              <a:gd name="connsiteY24" fmla="*/ 2161763 h 2294766"/>
              <a:gd name="connsiteX25" fmla="*/ 1645920 w 4555375"/>
              <a:gd name="connsiteY25" fmla="*/ 2128512 h 2294766"/>
              <a:gd name="connsiteX26" fmla="*/ 1978429 w 4555375"/>
              <a:gd name="connsiteY26" fmla="*/ 2145137 h 2294766"/>
              <a:gd name="connsiteX27" fmla="*/ 2643448 w 4555375"/>
              <a:gd name="connsiteY27" fmla="*/ 2095261 h 2294766"/>
              <a:gd name="connsiteX28" fmla="*/ 3857106 w 4555375"/>
              <a:gd name="connsiteY28" fmla="*/ 2111886 h 2294766"/>
              <a:gd name="connsiteX29" fmla="*/ 3956859 w 4555375"/>
              <a:gd name="connsiteY29" fmla="*/ 2128512 h 2294766"/>
              <a:gd name="connsiteX30" fmla="*/ 4355869 w 4555375"/>
              <a:gd name="connsiteY30" fmla="*/ 2095261 h 2294766"/>
              <a:gd name="connsiteX31" fmla="*/ 4522124 w 4555375"/>
              <a:gd name="connsiteY31" fmla="*/ 1945632 h 2294766"/>
              <a:gd name="connsiteX32" fmla="*/ 4555375 w 4555375"/>
              <a:gd name="connsiteY32" fmla="*/ 1845879 h 2294766"/>
              <a:gd name="connsiteX33" fmla="*/ 4522124 w 4555375"/>
              <a:gd name="connsiteY33" fmla="*/ 1779377 h 2294766"/>
              <a:gd name="connsiteX34" fmla="*/ 4455622 w 4555375"/>
              <a:gd name="connsiteY34" fmla="*/ 1679625 h 2294766"/>
              <a:gd name="connsiteX35" fmla="*/ 4405746 w 4555375"/>
              <a:gd name="connsiteY35" fmla="*/ 1513370 h 2294766"/>
              <a:gd name="connsiteX36" fmla="*/ 4389120 w 4555375"/>
              <a:gd name="connsiteY36" fmla="*/ 1064483 h 2294766"/>
              <a:gd name="connsiteX37" fmla="*/ 4372495 w 4555375"/>
              <a:gd name="connsiteY37" fmla="*/ 665472 h 2294766"/>
              <a:gd name="connsiteX38" fmla="*/ 4355869 w 4555375"/>
              <a:gd name="connsiteY38" fmla="*/ 615596 h 2294766"/>
              <a:gd name="connsiteX39" fmla="*/ 4289368 w 4555375"/>
              <a:gd name="connsiteY39" fmla="*/ 416090 h 2294766"/>
              <a:gd name="connsiteX40" fmla="*/ 4239491 w 4555375"/>
              <a:gd name="connsiteY40" fmla="*/ 299712 h 2294766"/>
              <a:gd name="connsiteX41" fmla="*/ 4172989 w 4555375"/>
              <a:gd name="connsiteY41" fmla="*/ 266461 h 2294766"/>
              <a:gd name="connsiteX42" fmla="*/ 4056611 w 4555375"/>
              <a:gd name="connsiteY42" fmla="*/ 233210 h 2294766"/>
              <a:gd name="connsiteX43" fmla="*/ 3740728 w 4555375"/>
              <a:gd name="connsiteY43" fmla="*/ 183334 h 2294766"/>
              <a:gd name="connsiteX44" fmla="*/ 3657600 w 4555375"/>
              <a:gd name="connsiteY44" fmla="*/ 166708 h 2294766"/>
              <a:gd name="connsiteX45" fmla="*/ 3591099 w 4555375"/>
              <a:gd name="connsiteY45" fmla="*/ 133457 h 2294766"/>
              <a:gd name="connsiteX46" fmla="*/ 3025833 w 4555375"/>
              <a:gd name="connsiteY46" fmla="*/ 133457 h 2294766"/>
              <a:gd name="connsiteX47" fmla="*/ 2510444 w 4555375"/>
              <a:gd name="connsiteY47" fmla="*/ 116832 h 2294766"/>
              <a:gd name="connsiteX48" fmla="*/ 2394066 w 4555375"/>
              <a:gd name="connsiteY48" fmla="*/ 100206 h 2294766"/>
              <a:gd name="connsiteX49" fmla="*/ 2044931 w 4555375"/>
              <a:gd name="connsiteY49" fmla="*/ 83581 h 2294766"/>
              <a:gd name="connsiteX50" fmla="*/ 1961804 w 4555375"/>
              <a:gd name="connsiteY50" fmla="*/ 66956 h 2294766"/>
              <a:gd name="connsiteX51" fmla="*/ 1911928 w 4555375"/>
              <a:gd name="connsiteY51" fmla="*/ 50330 h 2294766"/>
              <a:gd name="connsiteX52" fmla="*/ 1662546 w 4555375"/>
              <a:gd name="connsiteY52" fmla="*/ 33705 h 2294766"/>
              <a:gd name="connsiteX53" fmla="*/ 1612669 w 4555375"/>
              <a:gd name="connsiteY53" fmla="*/ 454 h 2294766"/>
              <a:gd name="connsiteX54" fmla="*/ 1546168 w 4555375"/>
              <a:gd name="connsiteY54" fmla="*/ 17079 h 2294766"/>
              <a:gd name="connsiteX55" fmla="*/ 1413164 w 4555375"/>
              <a:gd name="connsiteY55" fmla="*/ 17079 h 229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555375" h="2294766">
                <a:moveTo>
                  <a:pt x="1413164" y="17079"/>
                </a:moveTo>
                <a:cubicBezTo>
                  <a:pt x="1282931" y="19850"/>
                  <a:pt x="980728" y="23421"/>
                  <a:pt x="764771" y="33705"/>
                </a:cubicBezTo>
                <a:cubicBezTo>
                  <a:pt x="747266" y="34539"/>
                  <a:pt x="731802" y="45719"/>
                  <a:pt x="714895" y="50330"/>
                </a:cubicBezTo>
                <a:cubicBezTo>
                  <a:pt x="670806" y="62354"/>
                  <a:pt x="625245" y="69130"/>
                  <a:pt x="581891" y="83581"/>
                </a:cubicBezTo>
                <a:cubicBezTo>
                  <a:pt x="565266" y="89123"/>
                  <a:pt x="548865" y="95392"/>
                  <a:pt x="532015" y="100206"/>
                </a:cubicBezTo>
                <a:cubicBezTo>
                  <a:pt x="434657" y="128023"/>
                  <a:pt x="431762" y="120207"/>
                  <a:pt x="299259" y="133457"/>
                </a:cubicBezTo>
                <a:cubicBezTo>
                  <a:pt x="254922" y="163015"/>
                  <a:pt x="233973" y="172271"/>
                  <a:pt x="199506" y="216585"/>
                </a:cubicBezTo>
                <a:cubicBezTo>
                  <a:pt x="174971" y="248129"/>
                  <a:pt x="133004" y="316337"/>
                  <a:pt x="133004" y="316337"/>
                </a:cubicBezTo>
                <a:cubicBezTo>
                  <a:pt x="123509" y="363812"/>
                  <a:pt x="113844" y="418997"/>
                  <a:pt x="99753" y="465966"/>
                </a:cubicBezTo>
                <a:cubicBezTo>
                  <a:pt x="89681" y="499537"/>
                  <a:pt x="66502" y="565719"/>
                  <a:pt x="66502" y="565719"/>
                </a:cubicBezTo>
                <a:cubicBezTo>
                  <a:pt x="60960" y="626679"/>
                  <a:pt x="57967" y="687925"/>
                  <a:pt x="49877" y="748599"/>
                </a:cubicBezTo>
                <a:cubicBezTo>
                  <a:pt x="46857" y="771248"/>
                  <a:pt x="35230" y="792337"/>
                  <a:pt x="33251" y="815101"/>
                </a:cubicBezTo>
                <a:cubicBezTo>
                  <a:pt x="-16575" y="1388101"/>
                  <a:pt x="43112" y="945591"/>
                  <a:pt x="0" y="1247363"/>
                </a:cubicBezTo>
                <a:cubicBezTo>
                  <a:pt x="8428" y="1356923"/>
                  <a:pt x="9778" y="1457618"/>
                  <a:pt x="33251" y="1563246"/>
                </a:cubicBezTo>
                <a:cubicBezTo>
                  <a:pt x="37053" y="1580354"/>
                  <a:pt x="44335" y="1596497"/>
                  <a:pt x="49877" y="1613123"/>
                </a:cubicBezTo>
                <a:cubicBezTo>
                  <a:pt x="55419" y="1735043"/>
                  <a:pt x="57807" y="1857147"/>
                  <a:pt x="66502" y="1978883"/>
                </a:cubicBezTo>
                <a:cubicBezTo>
                  <a:pt x="68904" y="2012507"/>
                  <a:pt x="70608" y="2047337"/>
                  <a:pt x="83128" y="2078636"/>
                </a:cubicBezTo>
                <a:cubicBezTo>
                  <a:pt x="118463" y="2166973"/>
                  <a:pt x="165502" y="2144383"/>
                  <a:pt x="232757" y="2211639"/>
                </a:cubicBezTo>
                <a:cubicBezTo>
                  <a:pt x="296762" y="2275645"/>
                  <a:pt x="263070" y="2248474"/>
                  <a:pt x="332509" y="2294766"/>
                </a:cubicBezTo>
                <a:cubicBezTo>
                  <a:pt x="421178" y="2289224"/>
                  <a:pt x="510163" y="2287441"/>
                  <a:pt x="598517" y="2278141"/>
                </a:cubicBezTo>
                <a:cubicBezTo>
                  <a:pt x="615945" y="2276306"/>
                  <a:pt x="632285" y="2268419"/>
                  <a:pt x="648393" y="2261516"/>
                </a:cubicBezTo>
                <a:cubicBezTo>
                  <a:pt x="671173" y="2251753"/>
                  <a:pt x="690275" y="2231106"/>
                  <a:pt x="714895" y="2228265"/>
                </a:cubicBezTo>
                <a:cubicBezTo>
                  <a:pt x="836136" y="2214275"/>
                  <a:pt x="958735" y="2217181"/>
                  <a:pt x="1080655" y="2211639"/>
                </a:cubicBezTo>
                <a:cubicBezTo>
                  <a:pt x="1147157" y="2200555"/>
                  <a:pt x="1213307" y="2187108"/>
                  <a:pt x="1280160" y="2178388"/>
                </a:cubicBezTo>
                <a:cubicBezTo>
                  <a:pt x="1340857" y="2170471"/>
                  <a:pt x="1402248" y="2168915"/>
                  <a:pt x="1463040" y="2161763"/>
                </a:cubicBezTo>
                <a:cubicBezTo>
                  <a:pt x="1514686" y="2155687"/>
                  <a:pt x="1593429" y="2139010"/>
                  <a:pt x="1645920" y="2128512"/>
                </a:cubicBezTo>
                <a:cubicBezTo>
                  <a:pt x="1756756" y="2134054"/>
                  <a:pt x="1867471" y="2147084"/>
                  <a:pt x="1978429" y="2145137"/>
                </a:cubicBezTo>
                <a:cubicBezTo>
                  <a:pt x="2537925" y="2135321"/>
                  <a:pt x="2405004" y="2174739"/>
                  <a:pt x="2643448" y="2095261"/>
                </a:cubicBezTo>
                <a:lnTo>
                  <a:pt x="3857106" y="2111886"/>
                </a:lnTo>
                <a:cubicBezTo>
                  <a:pt x="3890805" y="2112739"/>
                  <a:pt x="3923168" y="2129635"/>
                  <a:pt x="3956859" y="2128512"/>
                </a:cubicBezTo>
                <a:cubicBezTo>
                  <a:pt x="4090249" y="2124066"/>
                  <a:pt x="4222866" y="2106345"/>
                  <a:pt x="4355869" y="2095261"/>
                </a:cubicBezTo>
                <a:cubicBezTo>
                  <a:pt x="4424786" y="2046035"/>
                  <a:pt x="4484337" y="2021207"/>
                  <a:pt x="4522124" y="1945632"/>
                </a:cubicBezTo>
                <a:cubicBezTo>
                  <a:pt x="4537799" y="1914283"/>
                  <a:pt x="4555375" y="1845879"/>
                  <a:pt x="4555375" y="1845879"/>
                </a:cubicBezTo>
                <a:cubicBezTo>
                  <a:pt x="4544291" y="1823712"/>
                  <a:pt x="4534875" y="1800629"/>
                  <a:pt x="4522124" y="1779377"/>
                </a:cubicBezTo>
                <a:cubicBezTo>
                  <a:pt x="4501563" y="1745110"/>
                  <a:pt x="4455622" y="1679625"/>
                  <a:pt x="4455622" y="1679625"/>
                </a:cubicBezTo>
                <a:cubicBezTo>
                  <a:pt x="4415145" y="1558195"/>
                  <a:pt x="4430872" y="1613875"/>
                  <a:pt x="4405746" y="1513370"/>
                </a:cubicBezTo>
                <a:cubicBezTo>
                  <a:pt x="4400204" y="1363741"/>
                  <a:pt x="4394987" y="1214100"/>
                  <a:pt x="4389120" y="1064483"/>
                </a:cubicBezTo>
                <a:cubicBezTo>
                  <a:pt x="4383904" y="931466"/>
                  <a:pt x="4382329" y="798227"/>
                  <a:pt x="4372495" y="665472"/>
                </a:cubicBezTo>
                <a:cubicBezTo>
                  <a:pt x="4371200" y="647995"/>
                  <a:pt x="4360480" y="632503"/>
                  <a:pt x="4355869" y="615596"/>
                </a:cubicBezTo>
                <a:cubicBezTo>
                  <a:pt x="4237527" y="181673"/>
                  <a:pt x="4385944" y="673624"/>
                  <a:pt x="4289368" y="416090"/>
                </a:cubicBezTo>
                <a:cubicBezTo>
                  <a:pt x="4271378" y="368117"/>
                  <a:pt x="4282372" y="335446"/>
                  <a:pt x="4239491" y="299712"/>
                </a:cubicBezTo>
                <a:cubicBezTo>
                  <a:pt x="4220451" y="283846"/>
                  <a:pt x="4195769" y="276224"/>
                  <a:pt x="4172989" y="266461"/>
                </a:cubicBezTo>
                <a:cubicBezTo>
                  <a:pt x="4146311" y="255028"/>
                  <a:pt x="4081603" y="237896"/>
                  <a:pt x="4056611" y="233210"/>
                </a:cubicBezTo>
                <a:cubicBezTo>
                  <a:pt x="3696533" y="165694"/>
                  <a:pt x="3994712" y="225665"/>
                  <a:pt x="3740728" y="183334"/>
                </a:cubicBezTo>
                <a:cubicBezTo>
                  <a:pt x="3712854" y="178688"/>
                  <a:pt x="3685309" y="172250"/>
                  <a:pt x="3657600" y="166708"/>
                </a:cubicBezTo>
                <a:cubicBezTo>
                  <a:pt x="3635433" y="155624"/>
                  <a:pt x="3614305" y="142159"/>
                  <a:pt x="3591099" y="133457"/>
                </a:cubicBezTo>
                <a:cubicBezTo>
                  <a:pt x="3432980" y="74163"/>
                  <a:pt x="3039545" y="133000"/>
                  <a:pt x="3025833" y="133457"/>
                </a:cubicBezTo>
                <a:cubicBezTo>
                  <a:pt x="2854037" y="127915"/>
                  <a:pt x="2682092" y="125866"/>
                  <a:pt x="2510444" y="116832"/>
                </a:cubicBezTo>
                <a:cubicBezTo>
                  <a:pt x="2471312" y="114772"/>
                  <a:pt x="2433153" y="102998"/>
                  <a:pt x="2394066" y="100206"/>
                </a:cubicBezTo>
                <a:cubicBezTo>
                  <a:pt x="2277852" y="91905"/>
                  <a:pt x="2161309" y="89123"/>
                  <a:pt x="2044931" y="83581"/>
                </a:cubicBezTo>
                <a:cubicBezTo>
                  <a:pt x="2017222" y="78039"/>
                  <a:pt x="1989218" y="73810"/>
                  <a:pt x="1961804" y="66956"/>
                </a:cubicBezTo>
                <a:cubicBezTo>
                  <a:pt x="1944803" y="62706"/>
                  <a:pt x="1929346" y="52265"/>
                  <a:pt x="1911928" y="50330"/>
                </a:cubicBezTo>
                <a:cubicBezTo>
                  <a:pt x="1829126" y="41130"/>
                  <a:pt x="1745673" y="39247"/>
                  <a:pt x="1662546" y="33705"/>
                </a:cubicBezTo>
                <a:cubicBezTo>
                  <a:pt x="1645920" y="22621"/>
                  <a:pt x="1632450" y="3280"/>
                  <a:pt x="1612669" y="454"/>
                </a:cubicBezTo>
                <a:cubicBezTo>
                  <a:pt x="1590049" y="-2777"/>
                  <a:pt x="1568473" y="12122"/>
                  <a:pt x="1546168" y="17079"/>
                </a:cubicBezTo>
                <a:cubicBezTo>
                  <a:pt x="1466461" y="34792"/>
                  <a:pt x="1543397" y="14308"/>
                  <a:pt x="1413164" y="17079"/>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190ACDD-E6A8-459B-8BE7-D49CA8E64DD4}"/>
              </a:ext>
            </a:extLst>
          </p:cNvPr>
          <p:cNvSpPr/>
          <p:nvPr/>
        </p:nvSpPr>
        <p:spPr>
          <a:xfrm>
            <a:off x="1368829" y="3871016"/>
            <a:ext cx="4505498" cy="2114148"/>
          </a:xfrm>
          <a:custGeom>
            <a:avLst/>
            <a:gdLst>
              <a:gd name="connsiteX0" fmla="*/ 1413163 w 4505498"/>
              <a:gd name="connsiteY0" fmla="*/ 732 h 2261794"/>
              <a:gd name="connsiteX1" fmla="*/ 864523 w 4505498"/>
              <a:gd name="connsiteY1" fmla="*/ 17358 h 2261794"/>
              <a:gd name="connsiteX2" fmla="*/ 781396 w 4505498"/>
              <a:gd name="connsiteY2" fmla="*/ 50609 h 2261794"/>
              <a:gd name="connsiteX3" fmla="*/ 731520 w 4505498"/>
              <a:gd name="connsiteY3" fmla="*/ 67234 h 2261794"/>
              <a:gd name="connsiteX4" fmla="*/ 581891 w 4505498"/>
              <a:gd name="connsiteY4" fmla="*/ 117111 h 2261794"/>
              <a:gd name="connsiteX5" fmla="*/ 515389 w 4505498"/>
              <a:gd name="connsiteY5" fmla="*/ 166987 h 2261794"/>
              <a:gd name="connsiteX6" fmla="*/ 448887 w 4505498"/>
              <a:gd name="connsiteY6" fmla="*/ 183612 h 2261794"/>
              <a:gd name="connsiteX7" fmla="*/ 399011 w 4505498"/>
              <a:gd name="connsiteY7" fmla="*/ 200238 h 2261794"/>
              <a:gd name="connsiteX8" fmla="*/ 349134 w 4505498"/>
              <a:gd name="connsiteY8" fmla="*/ 266740 h 2261794"/>
              <a:gd name="connsiteX9" fmla="*/ 282632 w 4505498"/>
              <a:gd name="connsiteY9" fmla="*/ 366492 h 2261794"/>
              <a:gd name="connsiteX10" fmla="*/ 199505 w 4505498"/>
              <a:gd name="connsiteY10" fmla="*/ 466245 h 2261794"/>
              <a:gd name="connsiteX11" fmla="*/ 133003 w 4505498"/>
              <a:gd name="connsiteY11" fmla="*/ 649125 h 2261794"/>
              <a:gd name="connsiteX12" fmla="*/ 66502 w 4505498"/>
              <a:gd name="connsiteY12" fmla="*/ 748878 h 2261794"/>
              <a:gd name="connsiteX13" fmla="*/ 33251 w 4505498"/>
              <a:gd name="connsiteY13" fmla="*/ 798754 h 2261794"/>
              <a:gd name="connsiteX14" fmla="*/ 0 w 4505498"/>
              <a:gd name="connsiteY14" fmla="*/ 848631 h 2261794"/>
              <a:gd name="connsiteX15" fmla="*/ 49876 w 4505498"/>
              <a:gd name="connsiteY15" fmla="*/ 1630027 h 2261794"/>
              <a:gd name="connsiteX16" fmla="*/ 66502 w 4505498"/>
              <a:gd name="connsiteY16" fmla="*/ 1763031 h 2261794"/>
              <a:gd name="connsiteX17" fmla="*/ 116378 w 4505498"/>
              <a:gd name="connsiteY17" fmla="*/ 1829532 h 2261794"/>
              <a:gd name="connsiteX18" fmla="*/ 282632 w 4505498"/>
              <a:gd name="connsiteY18" fmla="*/ 1979161 h 2261794"/>
              <a:gd name="connsiteX19" fmla="*/ 332509 w 4505498"/>
              <a:gd name="connsiteY19" fmla="*/ 1995787 h 2261794"/>
              <a:gd name="connsiteX20" fmla="*/ 432262 w 4505498"/>
              <a:gd name="connsiteY20" fmla="*/ 2062289 h 2261794"/>
              <a:gd name="connsiteX21" fmla="*/ 532014 w 4505498"/>
              <a:gd name="connsiteY21" fmla="*/ 2095540 h 2261794"/>
              <a:gd name="connsiteX22" fmla="*/ 581891 w 4505498"/>
              <a:gd name="connsiteY22" fmla="*/ 2112165 h 2261794"/>
              <a:gd name="connsiteX23" fmla="*/ 648392 w 4505498"/>
              <a:gd name="connsiteY23" fmla="*/ 2128791 h 2261794"/>
              <a:gd name="connsiteX24" fmla="*/ 748145 w 4505498"/>
              <a:gd name="connsiteY24" fmla="*/ 2162041 h 2261794"/>
              <a:gd name="connsiteX25" fmla="*/ 864523 w 4505498"/>
              <a:gd name="connsiteY25" fmla="*/ 2178667 h 2261794"/>
              <a:gd name="connsiteX26" fmla="*/ 1230283 w 4505498"/>
              <a:gd name="connsiteY26" fmla="*/ 2211918 h 2261794"/>
              <a:gd name="connsiteX27" fmla="*/ 1413163 w 4505498"/>
              <a:gd name="connsiteY27" fmla="*/ 2245169 h 2261794"/>
              <a:gd name="connsiteX28" fmla="*/ 1645920 w 4505498"/>
              <a:gd name="connsiteY28" fmla="*/ 2228543 h 2261794"/>
              <a:gd name="connsiteX29" fmla="*/ 2477192 w 4505498"/>
              <a:gd name="connsiteY29" fmla="*/ 2245169 h 2261794"/>
              <a:gd name="connsiteX30" fmla="*/ 2560320 w 4505498"/>
              <a:gd name="connsiteY30" fmla="*/ 2261794 h 2261794"/>
              <a:gd name="connsiteX31" fmla="*/ 2992582 w 4505498"/>
              <a:gd name="connsiteY31" fmla="*/ 2245169 h 2261794"/>
              <a:gd name="connsiteX32" fmla="*/ 3042458 w 4505498"/>
              <a:gd name="connsiteY32" fmla="*/ 2211918 h 2261794"/>
              <a:gd name="connsiteX33" fmla="*/ 3192087 w 4505498"/>
              <a:gd name="connsiteY33" fmla="*/ 2162041 h 2261794"/>
              <a:gd name="connsiteX34" fmla="*/ 3524596 w 4505498"/>
              <a:gd name="connsiteY34" fmla="*/ 2095540 h 2261794"/>
              <a:gd name="connsiteX35" fmla="*/ 3823854 w 4505498"/>
              <a:gd name="connsiteY35" fmla="*/ 2078914 h 2261794"/>
              <a:gd name="connsiteX36" fmla="*/ 4106487 w 4505498"/>
              <a:gd name="connsiteY36" fmla="*/ 2045663 h 2261794"/>
              <a:gd name="connsiteX37" fmla="*/ 4156363 w 4505498"/>
              <a:gd name="connsiteY37" fmla="*/ 2029038 h 2261794"/>
              <a:gd name="connsiteX38" fmla="*/ 4389120 w 4505498"/>
              <a:gd name="connsiteY38" fmla="*/ 2012412 h 2261794"/>
              <a:gd name="connsiteX39" fmla="*/ 4488872 w 4505498"/>
              <a:gd name="connsiteY39" fmla="*/ 1962536 h 2261794"/>
              <a:gd name="connsiteX40" fmla="*/ 4505498 w 4505498"/>
              <a:gd name="connsiteY40" fmla="*/ 1912660 h 2261794"/>
              <a:gd name="connsiteX41" fmla="*/ 4488872 w 4505498"/>
              <a:gd name="connsiteY41" fmla="*/ 1513649 h 2261794"/>
              <a:gd name="connsiteX42" fmla="*/ 4472247 w 4505498"/>
              <a:gd name="connsiteY42" fmla="*/ 1463772 h 2261794"/>
              <a:gd name="connsiteX43" fmla="*/ 4505498 w 4505498"/>
              <a:gd name="connsiteY43" fmla="*/ 732252 h 2261794"/>
              <a:gd name="connsiteX44" fmla="*/ 4488872 w 4505498"/>
              <a:gd name="connsiteY44" fmla="*/ 399743 h 2261794"/>
              <a:gd name="connsiteX45" fmla="*/ 4472247 w 4505498"/>
              <a:gd name="connsiteY45" fmla="*/ 283365 h 2261794"/>
              <a:gd name="connsiteX46" fmla="*/ 4405745 w 4505498"/>
              <a:gd name="connsiteY46" fmla="*/ 250114 h 2261794"/>
              <a:gd name="connsiteX47" fmla="*/ 4239491 w 4505498"/>
              <a:gd name="connsiteY47" fmla="*/ 233489 h 2261794"/>
              <a:gd name="connsiteX48" fmla="*/ 4089862 w 4505498"/>
              <a:gd name="connsiteY48" fmla="*/ 200238 h 2261794"/>
              <a:gd name="connsiteX49" fmla="*/ 3873731 w 4505498"/>
              <a:gd name="connsiteY49" fmla="*/ 183612 h 2261794"/>
              <a:gd name="connsiteX50" fmla="*/ 3823854 w 4505498"/>
              <a:gd name="connsiteY50" fmla="*/ 133736 h 2261794"/>
              <a:gd name="connsiteX51" fmla="*/ 3773978 w 4505498"/>
              <a:gd name="connsiteY51" fmla="*/ 117111 h 2261794"/>
              <a:gd name="connsiteX52" fmla="*/ 3607723 w 4505498"/>
              <a:gd name="connsiteY52" fmla="*/ 50609 h 2261794"/>
              <a:gd name="connsiteX53" fmla="*/ 2826327 w 4505498"/>
              <a:gd name="connsiteY53" fmla="*/ 33983 h 2261794"/>
              <a:gd name="connsiteX54" fmla="*/ 2693323 w 4505498"/>
              <a:gd name="connsiteY54" fmla="*/ 732 h 2261794"/>
              <a:gd name="connsiteX55" fmla="*/ 2344189 w 4505498"/>
              <a:gd name="connsiteY55" fmla="*/ 33983 h 2261794"/>
              <a:gd name="connsiteX56" fmla="*/ 1413163 w 4505498"/>
              <a:gd name="connsiteY56" fmla="*/ 732 h 226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505498" h="2261794">
                <a:moveTo>
                  <a:pt x="1413163" y="732"/>
                </a:moveTo>
                <a:cubicBezTo>
                  <a:pt x="1166552" y="-2039"/>
                  <a:pt x="1046919" y="2958"/>
                  <a:pt x="864523" y="17358"/>
                </a:cubicBezTo>
                <a:cubicBezTo>
                  <a:pt x="834772" y="19707"/>
                  <a:pt x="809339" y="40130"/>
                  <a:pt x="781396" y="50609"/>
                </a:cubicBezTo>
                <a:cubicBezTo>
                  <a:pt x="764987" y="56762"/>
                  <a:pt x="748370" y="62420"/>
                  <a:pt x="731520" y="67234"/>
                </a:cubicBezTo>
                <a:cubicBezTo>
                  <a:pt x="669487" y="84958"/>
                  <a:pt x="642582" y="83394"/>
                  <a:pt x="581891" y="117111"/>
                </a:cubicBezTo>
                <a:cubicBezTo>
                  <a:pt x="557669" y="130568"/>
                  <a:pt x="540173" y="154595"/>
                  <a:pt x="515389" y="166987"/>
                </a:cubicBezTo>
                <a:cubicBezTo>
                  <a:pt x="494952" y="177205"/>
                  <a:pt x="470857" y="177335"/>
                  <a:pt x="448887" y="183612"/>
                </a:cubicBezTo>
                <a:cubicBezTo>
                  <a:pt x="432037" y="188426"/>
                  <a:pt x="415636" y="194696"/>
                  <a:pt x="399011" y="200238"/>
                </a:cubicBezTo>
                <a:cubicBezTo>
                  <a:pt x="382385" y="222405"/>
                  <a:pt x="365024" y="244040"/>
                  <a:pt x="349134" y="266740"/>
                </a:cubicBezTo>
                <a:cubicBezTo>
                  <a:pt x="326217" y="299478"/>
                  <a:pt x="310889" y="338234"/>
                  <a:pt x="282632" y="366492"/>
                </a:cubicBezTo>
                <a:cubicBezTo>
                  <a:pt x="218627" y="430498"/>
                  <a:pt x="245798" y="396806"/>
                  <a:pt x="199505" y="466245"/>
                </a:cubicBezTo>
                <a:cubicBezTo>
                  <a:pt x="187867" y="501160"/>
                  <a:pt x="152833" y="612770"/>
                  <a:pt x="133003" y="649125"/>
                </a:cubicBezTo>
                <a:cubicBezTo>
                  <a:pt x="113867" y="684208"/>
                  <a:pt x="88669" y="715627"/>
                  <a:pt x="66502" y="748878"/>
                </a:cubicBezTo>
                <a:lnTo>
                  <a:pt x="33251" y="798754"/>
                </a:lnTo>
                <a:lnTo>
                  <a:pt x="0" y="848631"/>
                </a:lnTo>
                <a:cubicBezTo>
                  <a:pt x="16047" y="1137479"/>
                  <a:pt x="25092" y="1324363"/>
                  <a:pt x="49876" y="1630027"/>
                </a:cubicBezTo>
                <a:cubicBezTo>
                  <a:pt x="53487" y="1674561"/>
                  <a:pt x="52373" y="1720644"/>
                  <a:pt x="66502" y="1763031"/>
                </a:cubicBezTo>
                <a:cubicBezTo>
                  <a:pt x="75264" y="1789318"/>
                  <a:pt x="97739" y="1809029"/>
                  <a:pt x="116378" y="1829532"/>
                </a:cubicBezTo>
                <a:cubicBezTo>
                  <a:pt x="152285" y="1869030"/>
                  <a:pt x="221562" y="1948627"/>
                  <a:pt x="282632" y="1979161"/>
                </a:cubicBezTo>
                <a:cubicBezTo>
                  <a:pt x="298307" y="1986998"/>
                  <a:pt x="317189" y="1987276"/>
                  <a:pt x="332509" y="1995787"/>
                </a:cubicBezTo>
                <a:cubicBezTo>
                  <a:pt x="367443" y="2015195"/>
                  <a:pt x="394350" y="2049652"/>
                  <a:pt x="432262" y="2062289"/>
                </a:cubicBezTo>
                <a:lnTo>
                  <a:pt x="532014" y="2095540"/>
                </a:lnTo>
                <a:cubicBezTo>
                  <a:pt x="548640" y="2101082"/>
                  <a:pt x="564889" y="2107914"/>
                  <a:pt x="581891" y="2112165"/>
                </a:cubicBezTo>
                <a:cubicBezTo>
                  <a:pt x="604058" y="2117707"/>
                  <a:pt x="626506" y="2122225"/>
                  <a:pt x="648392" y="2128791"/>
                </a:cubicBezTo>
                <a:cubicBezTo>
                  <a:pt x="681963" y="2138862"/>
                  <a:pt x="713993" y="2154160"/>
                  <a:pt x="748145" y="2162041"/>
                </a:cubicBezTo>
                <a:cubicBezTo>
                  <a:pt x="786328" y="2170852"/>
                  <a:pt x="825792" y="2172708"/>
                  <a:pt x="864523" y="2178667"/>
                </a:cubicBezTo>
                <a:cubicBezTo>
                  <a:pt x="1078199" y="2211540"/>
                  <a:pt x="861346" y="2188859"/>
                  <a:pt x="1230283" y="2211918"/>
                </a:cubicBezTo>
                <a:cubicBezTo>
                  <a:pt x="1288485" y="2226468"/>
                  <a:pt x="1353598" y="2245169"/>
                  <a:pt x="1413163" y="2245169"/>
                </a:cubicBezTo>
                <a:cubicBezTo>
                  <a:pt x="1490946" y="2245169"/>
                  <a:pt x="1568334" y="2234085"/>
                  <a:pt x="1645920" y="2228543"/>
                </a:cubicBezTo>
                <a:lnTo>
                  <a:pt x="2477192" y="2245169"/>
                </a:lnTo>
                <a:cubicBezTo>
                  <a:pt x="2505431" y="2246196"/>
                  <a:pt x="2532062" y="2261794"/>
                  <a:pt x="2560320" y="2261794"/>
                </a:cubicBezTo>
                <a:cubicBezTo>
                  <a:pt x="2704514" y="2261794"/>
                  <a:pt x="2848495" y="2250711"/>
                  <a:pt x="2992582" y="2245169"/>
                </a:cubicBezTo>
                <a:cubicBezTo>
                  <a:pt x="3009207" y="2234085"/>
                  <a:pt x="3024586" y="2220854"/>
                  <a:pt x="3042458" y="2211918"/>
                </a:cubicBezTo>
                <a:cubicBezTo>
                  <a:pt x="3105062" y="2180616"/>
                  <a:pt x="3128589" y="2177916"/>
                  <a:pt x="3192087" y="2162041"/>
                </a:cubicBezTo>
                <a:cubicBezTo>
                  <a:pt x="3329176" y="2059225"/>
                  <a:pt x="3232495" y="2112722"/>
                  <a:pt x="3524596" y="2095540"/>
                </a:cubicBezTo>
                <a:lnTo>
                  <a:pt x="3823854" y="2078914"/>
                </a:lnTo>
                <a:cubicBezTo>
                  <a:pt x="3989514" y="2037500"/>
                  <a:pt x="3775682" y="2087014"/>
                  <a:pt x="4106487" y="2045663"/>
                </a:cubicBezTo>
                <a:cubicBezTo>
                  <a:pt x="4123876" y="2043489"/>
                  <a:pt x="4138958" y="2031086"/>
                  <a:pt x="4156363" y="2029038"/>
                </a:cubicBezTo>
                <a:cubicBezTo>
                  <a:pt x="4233614" y="2019950"/>
                  <a:pt x="4311534" y="2017954"/>
                  <a:pt x="4389120" y="2012412"/>
                </a:cubicBezTo>
                <a:cubicBezTo>
                  <a:pt x="4421978" y="2001460"/>
                  <a:pt x="4465432" y="1991836"/>
                  <a:pt x="4488872" y="1962536"/>
                </a:cubicBezTo>
                <a:cubicBezTo>
                  <a:pt x="4499820" y="1948852"/>
                  <a:pt x="4499956" y="1929285"/>
                  <a:pt x="4505498" y="1912660"/>
                </a:cubicBezTo>
                <a:cubicBezTo>
                  <a:pt x="4499956" y="1779656"/>
                  <a:pt x="4498706" y="1646404"/>
                  <a:pt x="4488872" y="1513649"/>
                </a:cubicBezTo>
                <a:cubicBezTo>
                  <a:pt x="4487577" y="1496172"/>
                  <a:pt x="4472247" y="1481297"/>
                  <a:pt x="4472247" y="1463772"/>
                </a:cubicBezTo>
                <a:cubicBezTo>
                  <a:pt x="4472247" y="815765"/>
                  <a:pt x="4418313" y="993803"/>
                  <a:pt x="4505498" y="732252"/>
                </a:cubicBezTo>
                <a:cubicBezTo>
                  <a:pt x="4499956" y="621416"/>
                  <a:pt x="4497070" y="510415"/>
                  <a:pt x="4488872" y="399743"/>
                </a:cubicBezTo>
                <a:cubicBezTo>
                  <a:pt x="4485977" y="360664"/>
                  <a:pt x="4491278" y="317620"/>
                  <a:pt x="4472247" y="283365"/>
                </a:cubicBezTo>
                <a:cubicBezTo>
                  <a:pt x="4460211" y="261700"/>
                  <a:pt x="4429979" y="255307"/>
                  <a:pt x="4405745" y="250114"/>
                </a:cubicBezTo>
                <a:cubicBezTo>
                  <a:pt x="4351287" y="238444"/>
                  <a:pt x="4294909" y="239031"/>
                  <a:pt x="4239491" y="233489"/>
                </a:cubicBezTo>
                <a:cubicBezTo>
                  <a:pt x="4189615" y="222405"/>
                  <a:pt x="4140486" y="207141"/>
                  <a:pt x="4089862" y="200238"/>
                </a:cubicBezTo>
                <a:cubicBezTo>
                  <a:pt x="4018268" y="190475"/>
                  <a:pt x="3943830" y="201137"/>
                  <a:pt x="3873731" y="183612"/>
                </a:cubicBezTo>
                <a:cubicBezTo>
                  <a:pt x="3850921" y="177910"/>
                  <a:pt x="3843417" y="146778"/>
                  <a:pt x="3823854" y="133736"/>
                </a:cubicBezTo>
                <a:cubicBezTo>
                  <a:pt x="3809273" y="124015"/>
                  <a:pt x="3790335" y="123402"/>
                  <a:pt x="3773978" y="117111"/>
                </a:cubicBezTo>
                <a:cubicBezTo>
                  <a:pt x="3718269" y="95685"/>
                  <a:pt x="3667397" y="51879"/>
                  <a:pt x="3607723" y="50609"/>
                </a:cubicBezTo>
                <a:lnTo>
                  <a:pt x="2826327" y="33983"/>
                </a:lnTo>
                <a:cubicBezTo>
                  <a:pt x="2786971" y="20864"/>
                  <a:pt x="2733445" y="732"/>
                  <a:pt x="2693323" y="732"/>
                </a:cubicBezTo>
                <a:cubicBezTo>
                  <a:pt x="2593071" y="732"/>
                  <a:pt x="2449692" y="20795"/>
                  <a:pt x="2344189" y="33983"/>
                </a:cubicBezTo>
                <a:cubicBezTo>
                  <a:pt x="1474131" y="16582"/>
                  <a:pt x="1659774" y="3503"/>
                  <a:pt x="1413163" y="732"/>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A2F420D-BD70-4C62-A9A9-C1008652CE01}"/>
              </a:ext>
            </a:extLst>
          </p:cNvPr>
          <p:cNvSpPr txBox="1"/>
          <p:nvPr/>
        </p:nvSpPr>
        <p:spPr>
          <a:xfrm>
            <a:off x="7401603" y="6207483"/>
            <a:ext cx="2457796" cy="461665"/>
          </a:xfrm>
          <a:prstGeom prst="rect">
            <a:avLst/>
          </a:prstGeom>
          <a:solidFill>
            <a:schemeClr val="bg1">
              <a:lumMod val="85000"/>
            </a:schemeClr>
          </a:solidFill>
        </p:spPr>
        <p:txBody>
          <a:bodyPr wrap="square" rtlCol="0">
            <a:spAutoFit/>
          </a:bodyPr>
          <a:lstStyle/>
          <a:p>
            <a:r>
              <a:rPr lang="en-US" sz="2400"/>
              <a:t>third Snapshot</a:t>
            </a:r>
          </a:p>
        </p:txBody>
      </p:sp>
      <p:sp>
        <p:nvSpPr>
          <p:cNvPr id="13" name="TextBox 12">
            <a:extLst>
              <a:ext uri="{FF2B5EF4-FFF2-40B4-BE49-F238E27FC236}">
                <a16:creationId xmlns:a16="http://schemas.microsoft.com/office/drawing/2014/main" id="{45B66542-B96C-4509-B93B-97152B844B12}"/>
              </a:ext>
            </a:extLst>
          </p:cNvPr>
          <p:cNvSpPr txBox="1"/>
          <p:nvPr/>
        </p:nvSpPr>
        <p:spPr>
          <a:xfrm>
            <a:off x="1287002" y="6095899"/>
            <a:ext cx="2194896" cy="461665"/>
          </a:xfrm>
          <a:prstGeom prst="rect">
            <a:avLst/>
          </a:prstGeom>
          <a:solidFill>
            <a:schemeClr val="bg1">
              <a:lumMod val="85000"/>
            </a:schemeClr>
          </a:solidFill>
        </p:spPr>
        <p:txBody>
          <a:bodyPr wrap="none" rtlCol="0">
            <a:spAutoFit/>
          </a:bodyPr>
          <a:lstStyle/>
          <a:p>
            <a:r>
              <a:rPr lang="en-US" sz="2400"/>
              <a:t>fourth Snapshot</a:t>
            </a:r>
          </a:p>
        </p:txBody>
      </p:sp>
    </p:spTree>
    <p:extLst>
      <p:ext uri="{BB962C8B-B14F-4D97-AF65-F5344CB8AC3E}">
        <p14:creationId xmlns:p14="http://schemas.microsoft.com/office/powerpoint/2010/main" val="4023849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5C8A7-419B-4A6B-A54E-FEF79418F0E0}"/>
              </a:ext>
            </a:extLst>
          </p:cNvPr>
          <p:cNvSpPr>
            <a:spLocks noGrp="1"/>
          </p:cNvSpPr>
          <p:nvPr>
            <p:ph type="title"/>
          </p:nvPr>
        </p:nvSpPr>
        <p:spPr/>
        <p:txBody>
          <a:bodyPr/>
          <a:lstStyle/>
          <a:p>
            <a:r>
              <a:rPr lang="en-US"/>
              <a:t>Set of snapshots (cont.)</a:t>
            </a:r>
          </a:p>
        </p:txBody>
      </p:sp>
      <p:sp>
        <p:nvSpPr>
          <p:cNvPr id="4" name="Rectangle 3">
            <a:extLst>
              <a:ext uri="{FF2B5EF4-FFF2-40B4-BE49-F238E27FC236}">
                <a16:creationId xmlns:a16="http://schemas.microsoft.com/office/drawing/2014/main" id="{B8834E41-91DB-4840-AF13-439D0ADF6681}"/>
              </a:ext>
            </a:extLst>
          </p:cNvPr>
          <p:cNvSpPr/>
          <p:nvPr/>
        </p:nvSpPr>
        <p:spPr>
          <a:xfrm>
            <a:off x="1069571" y="1690688"/>
            <a:ext cx="2671156" cy="1569660"/>
          </a:xfrm>
          <a:prstGeom prst="rect">
            <a:avLst/>
          </a:prstGeom>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5" name="Rectangle 4">
            <a:extLst>
              <a:ext uri="{FF2B5EF4-FFF2-40B4-BE49-F238E27FC236}">
                <a16:creationId xmlns:a16="http://schemas.microsoft.com/office/drawing/2014/main" id="{5EC1C00A-96B1-4654-8BC5-0B74EBBC1953}"/>
              </a:ext>
            </a:extLst>
          </p:cNvPr>
          <p:cNvSpPr/>
          <p:nvPr/>
        </p:nvSpPr>
        <p:spPr>
          <a:xfrm>
            <a:off x="1046709" y="3570248"/>
            <a:ext cx="10075719" cy="1938992"/>
          </a:xfrm>
          <a:prstGeom prst="rect">
            <a:avLst/>
          </a:prstGeom>
        </p:spPr>
        <p:txBody>
          <a:bodyPr wrap="square">
            <a:spAutoFit/>
          </a:bodyPr>
          <a:lstStyle/>
          <a:p>
            <a:r>
              <a:rPr lang="en-US" sz="2400" b="1">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sig</a:t>
            </a:r>
            <a:r>
              <a:rPr lang="en-US" sz="2400">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 is a reserved word. It stands for signature. A </a:t>
            </a:r>
            <a:r>
              <a:rPr lang="en-US" sz="2400" i="1">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signature declaration</a:t>
            </a:r>
            <a:r>
              <a:rPr lang="en-US" sz="2400">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 defines a set. In this case the signature defines a set of snapshots. </a:t>
            </a:r>
            <a:r>
              <a:rPr lang="en-US" sz="2400">
                <a:latin typeface="Calibri" panose="020F0502020204030204" pitchFamily="34" charset="0"/>
                <a:ea typeface="Calibri" panose="020F0502020204030204" pitchFamily="34" charset="0"/>
                <a:cs typeface="Times New Roman" panose="02020603050405020304" pitchFamily="18" charset="0"/>
              </a:rPr>
              <a:t>You can think of a snapshot as an object (in the object-oriented sense). The object has two </a:t>
            </a:r>
            <a:r>
              <a:rPr lang="en-US" sz="2400" i="1">
                <a:latin typeface="Calibri" panose="020F0502020204030204" pitchFamily="34" charset="0"/>
                <a:ea typeface="Calibri" panose="020F0502020204030204" pitchFamily="34" charset="0"/>
                <a:cs typeface="Times New Roman" panose="02020603050405020304" pitchFamily="18" charset="0"/>
              </a:rPr>
              <a:t>fields</a:t>
            </a:r>
            <a:r>
              <a:rPr lang="en-US" sz="2400">
                <a:latin typeface="Calibri" panose="020F0502020204030204" pitchFamily="34" charset="0"/>
                <a:ea typeface="Calibri" panose="020F0502020204030204" pitchFamily="34" charset="0"/>
                <a:cs typeface="Times New Roman" panose="02020603050405020304" pitchFamily="18" charset="0"/>
              </a:rPr>
              <a:t> called </a:t>
            </a:r>
            <a:r>
              <a:rPr lang="en-US" sz="2400">
                <a:latin typeface="Courier New" panose="02070309020205020404" pitchFamily="49" charset="0"/>
                <a:ea typeface="Calibri" panose="020F0502020204030204" pitchFamily="34" charset="0"/>
              </a:rPr>
              <a:t>side1</a:t>
            </a:r>
            <a:r>
              <a:rPr lang="en-US" sz="2400">
                <a:latin typeface="Calibri" panose="020F0502020204030204" pitchFamily="34" charset="0"/>
                <a:ea typeface="Calibri" panose="020F0502020204030204" pitchFamily="34" charset="0"/>
                <a:cs typeface="Times New Roman" panose="02020603050405020304" pitchFamily="18" charset="0"/>
              </a:rPr>
              <a:t> and </a:t>
            </a:r>
            <a:r>
              <a:rPr lang="en-US" sz="2400">
                <a:latin typeface="Courier New" panose="02070309020205020404" pitchFamily="49" charset="0"/>
                <a:ea typeface="Calibri" panose="020F0502020204030204" pitchFamily="34" charset="0"/>
              </a:rPr>
              <a:t>side2</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a:latin typeface="Courier New" panose="02070309020205020404" pitchFamily="49" charset="0"/>
                <a:ea typeface="Calibri" panose="020F0502020204030204" pitchFamily="34" charset="0"/>
              </a:rPr>
              <a:t>side1</a:t>
            </a:r>
            <a:r>
              <a:rPr lang="en-US" sz="2400">
                <a:latin typeface="Calibri" panose="020F0502020204030204" pitchFamily="34" charset="0"/>
                <a:ea typeface="Calibri" panose="020F0502020204030204" pitchFamily="34" charset="0"/>
                <a:cs typeface="Times New Roman" panose="02020603050405020304" pitchFamily="18" charset="0"/>
              </a:rPr>
              <a:t> holds the items on the starting side of the river. </a:t>
            </a:r>
            <a:r>
              <a:rPr lang="en-US" sz="2400">
                <a:latin typeface="Courier New" panose="02070309020205020404" pitchFamily="49" charset="0"/>
                <a:ea typeface="Calibri" panose="020F0502020204030204" pitchFamily="34" charset="0"/>
              </a:rPr>
              <a:t>side2</a:t>
            </a:r>
            <a:r>
              <a:rPr lang="en-US" sz="2400">
                <a:latin typeface="Calibri" panose="020F0502020204030204" pitchFamily="34" charset="0"/>
                <a:ea typeface="Calibri" panose="020F0502020204030204" pitchFamily="34" charset="0"/>
                <a:cs typeface="Times New Roman" panose="02020603050405020304" pitchFamily="18" charset="0"/>
              </a:rPr>
              <a:t> holds the items on the destination side of the river.</a:t>
            </a:r>
            <a:endParaRPr lang="en-US" sz="2400"/>
          </a:p>
        </p:txBody>
      </p:sp>
    </p:spTree>
    <p:extLst>
      <p:ext uri="{BB962C8B-B14F-4D97-AF65-F5344CB8AC3E}">
        <p14:creationId xmlns:p14="http://schemas.microsoft.com/office/powerpoint/2010/main" val="4065899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E0F3570C-8FEB-4C9C-861C-386BDF2CBEF5}"/>
              </a:ext>
            </a:extLst>
          </p:cNvPr>
          <p:cNvSpPr/>
          <p:nvPr/>
        </p:nvSpPr>
        <p:spPr>
          <a:xfrm>
            <a:off x="1379913" y="1329304"/>
            <a:ext cx="4505498" cy="2261794"/>
          </a:xfrm>
          <a:custGeom>
            <a:avLst/>
            <a:gdLst>
              <a:gd name="connsiteX0" fmla="*/ 1413163 w 4505498"/>
              <a:gd name="connsiteY0" fmla="*/ 732 h 2261794"/>
              <a:gd name="connsiteX1" fmla="*/ 864523 w 4505498"/>
              <a:gd name="connsiteY1" fmla="*/ 17358 h 2261794"/>
              <a:gd name="connsiteX2" fmla="*/ 781396 w 4505498"/>
              <a:gd name="connsiteY2" fmla="*/ 50609 h 2261794"/>
              <a:gd name="connsiteX3" fmla="*/ 731520 w 4505498"/>
              <a:gd name="connsiteY3" fmla="*/ 67234 h 2261794"/>
              <a:gd name="connsiteX4" fmla="*/ 581891 w 4505498"/>
              <a:gd name="connsiteY4" fmla="*/ 117111 h 2261794"/>
              <a:gd name="connsiteX5" fmla="*/ 515389 w 4505498"/>
              <a:gd name="connsiteY5" fmla="*/ 166987 h 2261794"/>
              <a:gd name="connsiteX6" fmla="*/ 448887 w 4505498"/>
              <a:gd name="connsiteY6" fmla="*/ 183612 h 2261794"/>
              <a:gd name="connsiteX7" fmla="*/ 399011 w 4505498"/>
              <a:gd name="connsiteY7" fmla="*/ 200238 h 2261794"/>
              <a:gd name="connsiteX8" fmla="*/ 349134 w 4505498"/>
              <a:gd name="connsiteY8" fmla="*/ 266740 h 2261794"/>
              <a:gd name="connsiteX9" fmla="*/ 282632 w 4505498"/>
              <a:gd name="connsiteY9" fmla="*/ 366492 h 2261794"/>
              <a:gd name="connsiteX10" fmla="*/ 199505 w 4505498"/>
              <a:gd name="connsiteY10" fmla="*/ 466245 h 2261794"/>
              <a:gd name="connsiteX11" fmla="*/ 133003 w 4505498"/>
              <a:gd name="connsiteY11" fmla="*/ 649125 h 2261794"/>
              <a:gd name="connsiteX12" fmla="*/ 66502 w 4505498"/>
              <a:gd name="connsiteY12" fmla="*/ 748878 h 2261794"/>
              <a:gd name="connsiteX13" fmla="*/ 33251 w 4505498"/>
              <a:gd name="connsiteY13" fmla="*/ 798754 h 2261794"/>
              <a:gd name="connsiteX14" fmla="*/ 0 w 4505498"/>
              <a:gd name="connsiteY14" fmla="*/ 848631 h 2261794"/>
              <a:gd name="connsiteX15" fmla="*/ 49876 w 4505498"/>
              <a:gd name="connsiteY15" fmla="*/ 1630027 h 2261794"/>
              <a:gd name="connsiteX16" fmla="*/ 66502 w 4505498"/>
              <a:gd name="connsiteY16" fmla="*/ 1763031 h 2261794"/>
              <a:gd name="connsiteX17" fmla="*/ 116378 w 4505498"/>
              <a:gd name="connsiteY17" fmla="*/ 1829532 h 2261794"/>
              <a:gd name="connsiteX18" fmla="*/ 282632 w 4505498"/>
              <a:gd name="connsiteY18" fmla="*/ 1979161 h 2261794"/>
              <a:gd name="connsiteX19" fmla="*/ 332509 w 4505498"/>
              <a:gd name="connsiteY19" fmla="*/ 1995787 h 2261794"/>
              <a:gd name="connsiteX20" fmla="*/ 432262 w 4505498"/>
              <a:gd name="connsiteY20" fmla="*/ 2062289 h 2261794"/>
              <a:gd name="connsiteX21" fmla="*/ 532014 w 4505498"/>
              <a:gd name="connsiteY21" fmla="*/ 2095540 h 2261794"/>
              <a:gd name="connsiteX22" fmla="*/ 581891 w 4505498"/>
              <a:gd name="connsiteY22" fmla="*/ 2112165 h 2261794"/>
              <a:gd name="connsiteX23" fmla="*/ 648392 w 4505498"/>
              <a:gd name="connsiteY23" fmla="*/ 2128791 h 2261794"/>
              <a:gd name="connsiteX24" fmla="*/ 748145 w 4505498"/>
              <a:gd name="connsiteY24" fmla="*/ 2162041 h 2261794"/>
              <a:gd name="connsiteX25" fmla="*/ 864523 w 4505498"/>
              <a:gd name="connsiteY25" fmla="*/ 2178667 h 2261794"/>
              <a:gd name="connsiteX26" fmla="*/ 1230283 w 4505498"/>
              <a:gd name="connsiteY26" fmla="*/ 2211918 h 2261794"/>
              <a:gd name="connsiteX27" fmla="*/ 1413163 w 4505498"/>
              <a:gd name="connsiteY27" fmla="*/ 2245169 h 2261794"/>
              <a:gd name="connsiteX28" fmla="*/ 1645920 w 4505498"/>
              <a:gd name="connsiteY28" fmla="*/ 2228543 h 2261794"/>
              <a:gd name="connsiteX29" fmla="*/ 2477192 w 4505498"/>
              <a:gd name="connsiteY29" fmla="*/ 2245169 h 2261794"/>
              <a:gd name="connsiteX30" fmla="*/ 2560320 w 4505498"/>
              <a:gd name="connsiteY30" fmla="*/ 2261794 h 2261794"/>
              <a:gd name="connsiteX31" fmla="*/ 2992582 w 4505498"/>
              <a:gd name="connsiteY31" fmla="*/ 2245169 h 2261794"/>
              <a:gd name="connsiteX32" fmla="*/ 3042458 w 4505498"/>
              <a:gd name="connsiteY32" fmla="*/ 2211918 h 2261794"/>
              <a:gd name="connsiteX33" fmla="*/ 3192087 w 4505498"/>
              <a:gd name="connsiteY33" fmla="*/ 2162041 h 2261794"/>
              <a:gd name="connsiteX34" fmla="*/ 3524596 w 4505498"/>
              <a:gd name="connsiteY34" fmla="*/ 2095540 h 2261794"/>
              <a:gd name="connsiteX35" fmla="*/ 3823854 w 4505498"/>
              <a:gd name="connsiteY35" fmla="*/ 2078914 h 2261794"/>
              <a:gd name="connsiteX36" fmla="*/ 4106487 w 4505498"/>
              <a:gd name="connsiteY36" fmla="*/ 2045663 h 2261794"/>
              <a:gd name="connsiteX37" fmla="*/ 4156363 w 4505498"/>
              <a:gd name="connsiteY37" fmla="*/ 2029038 h 2261794"/>
              <a:gd name="connsiteX38" fmla="*/ 4389120 w 4505498"/>
              <a:gd name="connsiteY38" fmla="*/ 2012412 h 2261794"/>
              <a:gd name="connsiteX39" fmla="*/ 4488872 w 4505498"/>
              <a:gd name="connsiteY39" fmla="*/ 1962536 h 2261794"/>
              <a:gd name="connsiteX40" fmla="*/ 4505498 w 4505498"/>
              <a:gd name="connsiteY40" fmla="*/ 1912660 h 2261794"/>
              <a:gd name="connsiteX41" fmla="*/ 4488872 w 4505498"/>
              <a:gd name="connsiteY41" fmla="*/ 1513649 h 2261794"/>
              <a:gd name="connsiteX42" fmla="*/ 4472247 w 4505498"/>
              <a:gd name="connsiteY42" fmla="*/ 1463772 h 2261794"/>
              <a:gd name="connsiteX43" fmla="*/ 4505498 w 4505498"/>
              <a:gd name="connsiteY43" fmla="*/ 732252 h 2261794"/>
              <a:gd name="connsiteX44" fmla="*/ 4488872 w 4505498"/>
              <a:gd name="connsiteY44" fmla="*/ 399743 h 2261794"/>
              <a:gd name="connsiteX45" fmla="*/ 4472247 w 4505498"/>
              <a:gd name="connsiteY45" fmla="*/ 283365 h 2261794"/>
              <a:gd name="connsiteX46" fmla="*/ 4405745 w 4505498"/>
              <a:gd name="connsiteY46" fmla="*/ 250114 h 2261794"/>
              <a:gd name="connsiteX47" fmla="*/ 4239491 w 4505498"/>
              <a:gd name="connsiteY47" fmla="*/ 233489 h 2261794"/>
              <a:gd name="connsiteX48" fmla="*/ 4089862 w 4505498"/>
              <a:gd name="connsiteY48" fmla="*/ 200238 h 2261794"/>
              <a:gd name="connsiteX49" fmla="*/ 3873731 w 4505498"/>
              <a:gd name="connsiteY49" fmla="*/ 183612 h 2261794"/>
              <a:gd name="connsiteX50" fmla="*/ 3823854 w 4505498"/>
              <a:gd name="connsiteY50" fmla="*/ 133736 h 2261794"/>
              <a:gd name="connsiteX51" fmla="*/ 3773978 w 4505498"/>
              <a:gd name="connsiteY51" fmla="*/ 117111 h 2261794"/>
              <a:gd name="connsiteX52" fmla="*/ 3607723 w 4505498"/>
              <a:gd name="connsiteY52" fmla="*/ 50609 h 2261794"/>
              <a:gd name="connsiteX53" fmla="*/ 2826327 w 4505498"/>
              <a:gd name="connsiteY53" fmla="*/ 33983 h 2261794"/>
              <a:gd name="connsiteX54" fmla="*/ 2693323 w 4505498"/>
              <a:gd name="connsiteY54" fmla="*/ 732 h 2261794"/>
              <a:gd name="connsiteX55" fmla="*/ 2344189 w 4505498"/>
              <a:gd name="connsiteY55" fmla="*/ 33983 h 2261794"/>
              <a:gd name="connsiteX56" fmla="*/ 1413163 w 4505498"/>
              <a:gd name="connsiteY56" fmla="*/ 732 h 226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505498" h="2261794">
                <a:moveTo>
                  <a:pt x="1413163" y="732"/>
                </a:moveTo>
                <a:cubicBezTo>
                  <a:pt x="1166552" y="-2039"/>
                  <a:pt x="1046919" y="2958"/>
                  <a:pt x="864523" y="17358"/>
                </a:cubicBezTo>
                <a:cubicBezTo>
                  <a:pt x="834772" y="19707"/>
                  <a:pt x="809339" y="40130"/>
                  <a:pt x="781396" y="50609"/>
                </a:cubicBezTo>
                <a:cubicBezTo>
                  <a:pt x="764987" y="56762"/>
                  <a:pt x="748370" y="62420"/>
                  <a:pt x="731520" y="67234"/>
                </a:cubicBezTo>
                <a:cubicBezTo>
                  <a:pt x="669487" y="84958"/>
                  <a:pt x="642582" y="83394"/>
                  <a:pt x="581891" y="117111"/>
                </a:cubicBezTo>
                <a:cubicBezTo>
                  <a:pt x="557669" y="130568"/>
                  <a:pt x="540173" y="154595"/>
                  <a:pt x="515389" y="166987"/>
                </a:cubicBezTo>
                <a:cubicBezTo>
                  <a:pt x="494952" y="177205"/>
                  <a:pt x="470857" y="177335"/>
                  <a:pt x="448887" y="183612"/>
                </a:cubicBezTo>
                <a:cubicBezTo>
                  <a:pt x="432037" y="188426"/>
                  <a:pt x="415636" y="194696"/>
                  <a:pt x="399011" y="200238"/>
                </a:cubicBezTo>
                <a:cubicBezTo>
                  <a:pt x="382385" y="222405"/>
                  <a:pt x="365024" y="244040"/>
                  <a:pt x="349134" y="266740"/>
                </a:cubicBezTo>
                <a:cubicBezTo>
                  <a:pt x="326217" y="299478"/>
                  <a:pt x="310889" y="338234"/>
                  <a:pt x="282632" y="366492"/>
                </a:cubicBezTo>
                <a:cubicBezTo>
                  <a:pt x="218627" y="430498"/>
                  <a:pt x="245798" y="396806"/>
                  <a:pt x="199505" y="466245"/>
                </a:cubicBezTo>
                <a:cubicBezTo>
                  <a:pt x="187867" y="501160"/>
                  <a:pt x="152833" y="612770"/>
                  <a:pt x="133003" y="649125"/>
                </a:cubicBezTo>
                <a:cubicBezTo>
                  <a:pt x="113867" y="684208"/>
                  <a:pt x="88669" y="715627"/>
                  <a:pt x="66502" y="748878"/>
                </a:cubicBezTo>
                <a:lnTo>
                  <a:pt x="33251" y="798754"/>
                </a:lnTo>
                <a:lnTo>
                  <a:pt x="0" y="848631"/>
                </a:lnTo>
                <a:cubicBezTo>
                  <a:pt x="16047" y="1137479"/>
                  <a:pt x="25092" y="1324363"/>
                  <a:pt x="49876" y="1630027"/>
                </a:cubicBezTo>
                <a:cubicBezTo>
                  <a:pt x="53487" y="1674561"/>
                  <a:pt x="52373" y="1720644"/>
                  <a:pt x="66502" y="1763031"/>
                </a:cubicBezTo>
                <a:cubicBezTo>
                  <a:pt x="75264" y="1789318"/>
                  <a:pt x="97739" y="1809029"/>
                  <a:pt x="116378" y="1829532"/>
                </a:cubicBezTo>
                <a:cubicBezTo>
                  <a:pt x="152285" y="1869030"/>
                  <a:pt x="221562" y="1948627"/>
                  <a:pt x="282632" y="1979161"/>
                </a:cubicBezTo>
                <a:cubicBezTo>
                  <a:pt x="298307" y="1986998"/>
                  <a:pt x="317189" y="1987276"/>
                  <a:pt x="332509" y="1995787"/>
                </a:cubicBezTo>
                <a:cubicBezTo>
                  <a:pt x="367443" y="2015195"/>
                  <a:pt x="394350" y="2049652"/>
                  <a:pt x="432262" y="2062289"/>
                </a:cubicBezTo>
                <a:lnTo>
                  <a:pt x="532014" y="2095540"/>
                </a:lnTo>
                <a:cubicBezTo>
                  <a:pt x="548640" y="2101082"/>
                  <a:pt x="564889" y="2107914"/>
                  <a:pt x="581891" y="2112165"/>
                </a:cubicBezTo>
                <a:cubicBezTo>
                  <a:pt x="604058" y="2117707"/>
                  <a:pt x="626506" y="2122225"/>
                  <a:pt x="648392" y="2128791"/>
                </a:cubicBezTo>
                <a:cubicBezTo>
                  <a:pt x="681963" y="2138862"/>
                  <a:pt x="713993" y="2154160"/>
                  <a:pt x="748145" y="2162041"/>
                </a:cubicBezTo>
                <a:cubicBezTo>
                  <a:pt x="786328" y="2170852"/>
                  <a:pt x="825792" y="2172708"/>
                  <a:pt x="864523" y="2178667"/>
                </a:cubicBezTo>
                <a:cubicBezTo>
                  <a:pt x="1078199" y="2211540"/>
                  <a:pt x="861346" y="2188859"/>
                  <a:pt x="1230283" y="2211918"/>
                </a:cubicBezTo>
                <a:cubicBezTo>
                  <a:pt x="1288485" y="2226468"/>
                  <a:pt x="1353598" y="2245169"/>
                  <a:pt x="1413163" y="2245169"/>
                </a:cubicBezTo>
                <a:cubicBezTo>
                  <a:pt x="1490946" y="2245169"/>
                  <a:pt x="1568334" y="2234085"/>
                  <a:pt x="1645920" y="2228543"/>
                </a:cubicBezTo>
                <a:lnTo>
                  <a:pt x="2477192" y="2245169"/>
                </a:lnTo>
                <a:cubicBezTo>
                  <a:pt x="2505431" y="2246196"/>
                  <a:pt x="2532062" y="2261794"/>
                  <a:pt x="2560320" y="2261794"/>
                </a:cubicBezTo>
                <a:cubicBezTo>
                  <a:pt x="2704514" y="2261794"/>
                  <a:pt x="2848495" y="2250711"/>
                  <a:pt x="2992582" y="2245169"/>
                </a:cubicBezTo>
                <a:cubicBezTo>
                  <a:pt x="3009207" y="2234085"/>
                  <a:pt x="3024586" y="2220854"/>
                  <a:pt x="3042458" y="2211918"/>
                </a:cubicBezTo>
                <a:cubicBezTo>
                  <a:pt x="3105062" y="2180616"/>
                  <a:pt x="3128589" y="2177916"/>
                  <a:pt x="3192087" y="2162041"/>
                </a:cubicBezTo>
                <a:cubicBezTo>
                  <a:pt x="3329176" y="2059225"/>
                  <a:pt x="3232495" y="2112722"/>
                  <a:pt x="3524596" y="2095540"/>
                </a:cubicBezTo>
                <a:lnTo>
                  <a:pt x="3823854" y="2078914"/>
                </a:lnTo>
                <a:cubicBezTo>
                  <a:pt x="3989514" y="2037500"/>
                  <a:pt x="3775682" y="2087014"/>
                  <a:pt x="4106487" y="2045663"/>
                </a:cubicBezTo>
                <a:cubicBezTo>
                  <a:pt x="4123876" y="2043489"/>
                  <a:pt x="4138958" y="2031086"/>
                  <a:pt x="4156363" y="2029038"/>
                </a:cubicBezTo>
                <a:cubicBezTo>
                  <a:pt x="4233614" y="2019950"/>
                  <a:pt x="4311534" y="2017954"/>
                  <a:pt x="4389120" y="2012412"/>
                </a:cubicBezTo>
                <a:cubicBezTo>
                  <a:pt x="4421978" y="2001460"/>
                  <a:pt x="4465432" y="1991836"/>
                  <a:pt x="4488872" y="1962536"/>
                </a:cubicBezTo>
                <a:cubicBezTo>
                  <a:pt x="4499820" y="1948852"/>
                  <a:pt x="4499956" y="1929285"/>
                  <a:pt x="4505498" y="1912660"/>
                </a:cubicBezTo>
                <a:cubicBezTo>
                  <a:pt x="4499956" y="1779656"/>
                  <a:pt x="4498706" y="1646404"/>
                  <a:pt x="4488872" y="1513649"/>
                </a:cubicBezTo>
                <a:cubicBezTo>
                  <a:pt x="4487577" y="1496172"/>
                  <a:pt x="4472247" y="1481297"/>
                  <a:pt x="4472247" y="1463772"/>
                </a:cubicBezTo>
                <a:cubicBezTo>
                  <a:pt x="4472247" y="815765"/>
                  <a:pt x="4418313" y="993803"/>
                  <a:pt x="4505498" y="732252"/>
                </a:cubicBezTo>
                <a:cubicBezTo>
                  <a:pt x="4499956" y="621416"/>
                  <a:pt x="4497070" y="510415"/>
                  <a:pt x="4488872" y="399743"/>
                </a:cubicBezTo>
                <a:cubicBezTo>
                  <a:pt x="4485977" y="360664"/>
                  <a:pt x="4491278" y="317620"/>
                  <a:pt x="4472247" y="283365"/>
                </a:cubicBezTo>
                <a:cubicBezTo>
                  <a:pt x="4460211" y="261700"/>
                  <a:pt x="4429979" y="255307"/>
                  <a:pt x="4405745" y="250114"/>
                </a:cubicBezTo>
                <a:cubicBezTo>
                  <a:pt x="4351287" y="238444"/>
                  <a:pt x="4294909" y="239031"/>
                  <a:pt x="4239491" y="233489"/>
                </a:cubicBezTo>
                <a:cubicBezTo>
                  <a:pt x="4189615" y="222405"/>
                  <a:pt x="4140486" y="207141"/>
                  <a:pt x="4089862" y="200238"/>
                </a:cubicBezTo>
                <a:cubicBezTo>
                  <a:pt x="4018268" y="190475"/>
                  <a:pt x="3943830" y="201137"/>
                  <a:pt x="3873731" y="183612"/>
                </a:cubicBezTo>
                <a:cubicBezTo>
                  <a:pt x="3850921" y="177910"/>
                  <a:pt x="3843417" y="146778"/>
                  <a:pt x="3823854" y="133736"/>
                </a:cubicBezTo>
                <a:cubicBezTo>
                  <a:pt x="3809273" y="124015"/>
                  <a:pt x="3790335" y="123402"/>
                  <a:pt x="3773978" y="117111"/>
                </a:cubicBezTo>
                <a:cubicBezTo>
                  <a:pt x="3718269" y="95685"/>
                  <a:pt x="3667397" y="51879"/>
                  <a:pt x="3607723" y="50609"/>
                </a:cubicBezTo>
                <a:lnTo>
                  <a:pt x="2826327" y="33983"/>
                </a:lnTo>
                <a:cubicBezTo>
                  <a:pt x="2786971" y="20864"/>
                  <a:pt x="2733445" y="732"/>
                  <a:pt x="2693323" y="732"/>
                </a:cubicBezTo>
                <a:cubicBezTo>
                  <a:pt x="2593071" y="732"/>
                  <a:pt x="2449692" y="20795"/>
                  <a:pt x="2344189" y="33983"/>
                </a:cubicBezTo>
                <a:cubicBezTo>
                  <a:pt x="1474131" y="16582"/>
                  <a:pt x="1659774" y="3503"/>
                  <a:pt x="1413163" y="732"/>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93F92FE-C536-460F-A755-02DC7CD58B61}"/>
              </a:ext>
            </a:extLst>
          </p:cNvPr>
          <p:cNvSpPr txBox="1"/>
          <p:nvPr/>
        </p:nvSpPr>
        <p:spPr>
          <a:xfrm>
            <a:off x="2805226" y="835088"/>
            <a:ext cx="1897699" cy="461665"/>
          </a:xfrm>
          <a:prstGeom prst="rect">
            <a:avLst/>
          </a:prstGeom>
          <a:solidFill>
            <a:schemeClr val="bg1">
              <a:lumMod val="85000"/>
            </a:schemeClr>
          </a:solidFill>
        </p:spPr>
        <p:txBody>
          <a:bodyPr wrap="none" rtlCol="0">
            <a:spAutoFit/>
          </a:bodyPr>
          <a:lstStyle/>
          <a:p>
            <a:r>
              <a:rPr lang="en-US" sz="2400"/>
              <a:t>first Snapshot</a:t>
            </a:r>
          </a:p>
        </p:txBody>
      </p:sp>
      <p:sp>
        <p:nvSpPr>
          <p:cNvPr id="6" name="Rectangle 5">
            <a:extLst>
              <a:ext uri="{FF2B5EF4-FFF2-40B4-BE49-F238E27FC236}">
                <a16:creationId xmlns:a16="http://schemas.microsoft.com/office/drawing/2014/main" id="{DAC8CF23-AABA-49B3-BF2D-F5C18D45124A}"/>
              </a:ext>
            </a:extLst>
          </p:cNvPr>
          <p:cNvSpPr/>
          <p:nvPr/>
        </p:nvSpPr>
        <p:spPr>
          <a:xfrm>
            <a:off x="1666487" y="1860586"/>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0E971D4C-66F3-4547-A3FD-9A7CBD7D408E}"/>
              </a:ext>
            </a:extLst>
          </p:cNvPr>
          <p:cNvCxnSpPr>
            <a:cxnSpLocks/>
          </p:cNvCxnSpPr>
          <p:nvPr/>
        </p:nvCxnSpPr>
        <p:spPr>
          <a:xfrm>
            <a:off x="3495287" y="1519623"/>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277BE75-6D44-48C9-8E69-A8CC2E468E1B}"/>
              </a:ext>
            </a:extLst>
          </p:cNvPr>
          <p:cNvSpPr txBox="1"/>
          <p:nvPr/>
        </p:nvSpPr>
        <p:spPr>
          <a:xfrm>
            <a:off x="2275077" y="1598976"/>
            <a:ext cx="487634" cy="261610"/>
          </a:xfrm>
          <a:prstGeom prst="rect">
            <a:avLst/>
          </a:prstGeom>
          <a:noFill/>
        </p:spPr>
        <p:txBody>
          <a:bodyPr wrap="none" rtlCol="0">
            <a:spAutoFit/>
          </a:bodyPr>
          <a:lstStyle/>
          <a:p>
            <a:r>
              <a:rPr lang="en-US" sz="1100"/>
              <a:t>side1</a:t>
            </a:r>
          </a:p>
        </p:txBody>
      </p:sp>
      <p:sp>
        <p:nvSpPr>
          <p:cNvPr id="9" name="TextBox 8">
            <a:extLst>
              <a:ext uri="{FF2B5EF4-FFF2-40B4-BE49-F238E27FC236}">
                <a16:creationId xmlns:a16="http://schemas.microsoft.com/office/drawing/2014/main" id="{76E15DC7-D6E8-42DC-9E5B-4D609F3C14CD}"/>
              </a:ext>
            </a:extLst>
          </p:cNvPr>
          <p:cNvSpPr txBox="1"/>
          <p:nvPr/>
        </p:nvSpPr>
        <p:spPr>
          <a:xfrm>
            <a:off x="1873732" y="2001001"/>
            <a:ext cx="577402" cy="261610"/>
          </a:xfrm>
          <a:prstGeom prst="rect">
            <a:avLst/>
          </a:prstGeom>
          <a:noFill/>
          <a:ln>
            <a:solidFill>
              <a:schemeClr val="tx1"/>
            </a:solidFill>
          </a:ln>
        </p:spPr>
        <p:txBody>
          <a:bodyPr wrap="none" rtlCol="0">
            <a:spAutoFit/>
          </a:bodyPr>
          <a:lstStyle/>
          <a:p>
            <a:r>
              <a:rPr lang="en-US" sz="1100"/>
              <a:t>farmer</a:t>
            </a:r>
          </a:p>
        </p:txBody>
      </p:sp>
      <p:sp>
        <p:nvSpPr>
          <p:cNvPr id="10" name="TextBox 9">
            <a:extLst>
              <a:ext uri="{FF2B5EF4-FFF2-40B4-BE49-F238E27FC236}">
                <a16:creationId xmlns:a16="http://schemas.microsoft.com/office/drawing/2014/main" id="{091B80D1-1274-474B-9A4D-888C1A3EDBFC}"/>
              </a:ext>
            </a:extLst>
          </p:cNvPr>
          <p:cNvSpPr txBox="1"/>
          <p:nvPr/>
        </p:nvSpPr>
        <p:spPr>
          <a:xfrm>
            <a:off x="2575120" y="2001001"/>
            <a:ext cx="437940" cy="261610"/>
          </a:xfrm>
          <a:prstGeom prst="rect">
            <a:avLst/>
          </a:prstGeom>
          <a:noFill/>
          <a:ln>
            <a:solidFill>
              <a:schemeClr val="tx1"/>
            </a:solidFill>
          </a:ln>
        </p:spPr>
        <p:txBody>
          <a:bodyPr wrap="none" rtlCol="0">
            <a:spAutoFit/>
          </a:bodyPr>
          <a:lstStyle/>
          <a:p>
            <a:r>
              <a:rPr lang="en-US" sz="1100"/>
              <a:t>goat</a:t>
            </a:r>
          </a:p>
        </p:txBody>
      </p:sp>
      <p:sp>
        <p:nvSpPr>
          <p:cNvPr id="11" name="TextBox 10">
            <a:extLst>
              <a:ext uri="{FF2B5EF4-FFF2-40B4-BE49-F238E27FC236}">
                <a16:creationId xmlns:a16="http://schemas.microsoft.com/office/drawing/2014/main" id="{CFB1AA73-81E9-46BA-8D2A-513A8E2FFD0F}"/>
              </a:ext>
            </a:extLst>
          </p:cNvPr>
          <p:cNvSpPr txBox="1"/>
          <p:nvPr/>
        </p:nvSpPr>
        <p:spPr>
          <a:xfrm>
            <a:off x="1873732" y="2386597"/>
            <a:ext cx="662361" cy="261610"/>
          </a:xfrm>
          <a:prstGeom prst="rect">
            <a:avLst/>
          </a:prstGeom>
          <a:noFill/>
          <a:ln>
            <a:solidFill>
              <a:schemeClr val="tx1"/>
            </a:solidFill>
          </a:ln>
        </p:spPr>
        <p:txBody>
          <a:bodyPr wrap="none" rtlCol="0">
            <a:spAutoFit/>
          </a:bodyPr>
          <a:lstStyle/>
          <a:p>
            <a:r>
              <a:rPr lang="en-US" sz="1100"/>
              <a:t>cabbage</a:t>
            </a:r>
          </a:p>
        </p:txBody>
      </p:sp>
      <p:sp>
        <p:nvSpPr>
          <p:cNvPr id="12" name="TextBox 11">
            <a:extLst>
              <a:ext uri="{FF2B5EF4-FFF2-40B4-BE49-F238E27FC236}">
                <a16:creationId xmlns:a16="http://schemas.microsoft.com/office/drawing/2014/main" id="{716796C3-A4BD-439C-BF29-F339253B0CB2}"/>
              </a:ext>
            </a:extLst>
          </p:cNvPr>
          <p:cNvSpPr txBox="1"/>
          <p:nvPr/>
        </p:nvSpPr>
        <p:spPr>
          <a:xfrm>
            <a:off x="2660079" y="2379779"/>
            <a:ext cx="434734" cy="261610"/>
          </a:xfrm>
          <a:prstGeom prst="rect">
            <a:avLst/>
          </a:prstGeom>
          <a:noFill/>
          <a:ln>
            <a:solidFill>
              <a:schemeClr val="tx1"/>
            </a:solidFill>
          </a:ln>
        </p:spPr>
        <p:txBody>
          <a:bodyPr wrap="none" rtlCol="0">
            <a:spAutoFit/>
          </a:bodyPr>
          <a:lstStyle/>
          <a:p>
            <a:r>
              <a:rPr lang="en-US" sz="1100"/>
              <a:t>wolf</a:t>
            </a:r>
          </a:p>
        </p:txBody>
      </p:sp>
      <p:sp>
        <p:nvSpPr>
          <p:cNvPr id="13" name="Rectangle 12">
            <a:extLst>
              <a:ext uri="{FF2B5EF4-FFF2-40B4-BE49-F238E27FC236}">
                <a16:creationId xmlns:a16="http://schemas.microsoft.com/office/drawing/2014/main" id="{BAA41E0F-029E-42B0-B363-C13E97D576D9}"/>
              </a:ext>
            </a:extLst>
          </p:cNvPr>
          <p:cNvSpPr/>
          <p:nvPr/>
        </p:nvSpPr>
        <p:spPr>
          <a:xfrm>
            <a:off x="4006735" y="1860586"/>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FBA317F-C40F-4D3B-BD9D-DF3C0696C1B1}"/>
              </a:ext>
            </a:extLst>
          </p:cNvPr>
          <p:cNvSpPr txBox="1"/>
          <p:nvPr/>
        </p:nvSpPr>
        <p:spPr>
          <a:xfrm>
            <a:off x="4615325" y="1598976"/>
            <a:ext cx="487634" cy="261610"/>
          </a:xfrm>
          <a:prstGeom prst="rect">
            <a:avLst/>
          </a:prstGeom>
          <a:noFill/>
        </p:spPr>
        <p:txBody>
          <a:bodyPr wrap="none" rtlCol="0">
            <a:spAutoFit/>
          </a:bodyPr>
          <a:lstStyle/>
          <a:p>
            <a:r>
              <a:rPr lang="en-US" sz="1100"/>
              <a:t>side2</a:t>
            </a:r>
          </a:p>
        </p:txBody>
      </p:sp>
      <p:cxnSp>
        <p:nvCxnSpPr>
          <p:cNvPr id="15" name="Straight Connector 14">
            <a:extLst>
              <a:ext uri="{FF2B5EF4-FFF2-40B4-BE49-F238E27FC236}">
                <a16:creationId xmlns:a16="http://schemas.microsoft.com/office/drawing/2014/main" id="{712E4DA5-AEFE-422D-9CC8-579E3A602830}"/>
              </a:ext>
            </a:extLst>
          </p:cNvPr>
          <p:cNvCxnSpPr>
            <a:cxnSpLocks/>
          </p:cNvCxnSpPr>
          <p:nvPr/>
        </p:nvCxnSpPr>
        <p:spPr>
          <a:xfrm>
            <a:off x="3880161" y="1519623"/>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939E74C-9793-4DE3-8CCC-78746E570A0C}"/>
              </a:ext>
            </a:extLst>
          </p:cNvPr>
          <p:cNvSpPr txBox="1"/>
          <p:nvPr/>
        </p:nvSpPr>
        <p:spPr>
          <a:xfrm rot="16200000">
            <a:off x="3346302" y="2095491"/>
            <a:ext cx="736099" cy="369332"/>
          </a:xfrm>
          <a:prstGeom prst="rect">
            <a:avLst/>
          </a:prstGeom>
          <a:noFill/>
        </p:spPr>
        <p:txBody>
          <a:bodyPr wrap="none" rtlCol="0">
            <a:spAutoFit/>
          </a:bodyPr>
          <a:lstStyle/>
          <a:p>
            <a:r>
              <a:rPr lang="en-US"/>
              <a:t>RIVER</a:t>
            </a:r>
          </a:p>
        </p:txBody>
      </p:sp>
      <p:sp>
        <p:nvSpPr>
          <p:cNvPr id="18" name="TextBox 17">
            <a:extLst>
              <a:ext uri="{FF2B5EF4-FFF2-40B4-BE49-F238E27FC236}">
                <a16:creationId xmlns:a16="http://schemas.microsoft.com/office/drawing/2014/main" id="{D0D9ADC4-98DC-443F-A6BF-58CF9E06A9D9}"/>
              </a:ext>
            </a:extLst>
          </p:cNvPr>
          <p:cNvSpPr txBox="1"/>
          <p:nvPr/>
        </p:nvSpPr>
        <p:spPr>
          <a:xfrm>
            <a:off x="1194801" y="4388415"/>
            <a:ext cx="2685360" cy="830997"/>
          </a:xfrm>
          <a:prstGeom prst="rect">
            <a:avLst/>
          </a:prstGeom>
          <a:noFill/>
        </p:spPr>
        <p:txBody>
          <a:bodyPr wrap="square" rtlCol="0">
            <a:spAutoFit/>
          </a:bodyPr>
          <a:lstStyle/>
          <a:p>
            <a:r>
              <a:rPr lang="en-US" sz="2400"/>
              <a:t>4 items on side1 in the first snapshot</a:t>
            </a:r>
          </a:p>
        </p:txBody>
      </p:sp>
      <p:sp>
        <p:nvSpPr>
          <p:cNvPr id="20" name="TextBox 19">
            <a:extLst>
              <a:ext uri="{FF2B5EF4-FFF2-40B4-BE49-F238E27FC236}">
                <a16:creationId xmlns:a16="http://schemas.microsoft.com/office/drawing/2014/main" id="{C5FA4730-1358-4C18-9296-9FF768435430}"/>
              </a:ext>
            </a:extLst>
          </p:cNvPr>
          <p:cNvSpPr txBox="1"/>
          <p:nvPr/>
        </p:nvSpPr>
        <p:spPr>
          <a:xfrm>
            <a:off x="4542731" y="4388415"/>
            <a:ext cx="2685360" cy="830997"/>
          </a:xfrm>
          <a:prstGeom prst="rect">
            <a:avLst/>
          </a:prstGeom>
          <a:noFill/>
        </p:spPr>
        <p:txBody>
          <a:bodyPr wrap="square" rtlCol="0">
            <a:spAutoFit/>
          </a:bodyPr>
          <a:lstStyle/>
          <a:p>
            <a:r>
              <a:rPr lang="en-US" sz="2400"/>
              <a:t>0 items on side2 in the first snapshot</a:t>
            </a:r>
          </a:p>
        </p:txBody>
      </p:sp>
      <p:cxnSp>
        <p:nvCxnSpPr>
          <p:cNvPr id="21" name="Straight Arrow Connector 20">
            <a:extLst>
              <a:ext uri="{FF2B5EF4-FFF2-40B4-BE49-F238E27FC236}">
                <a16:creationId xmlns:a16="http://schemas.microsoft.com/office/drawing/2014/main" id="{D5F3E036-E586-4BAF-8FF0-9BC1F12AA12C}"/>
              </a:ext>
            </a:extLst>
          </p:cNvPr>
          <p:cNvCxnSpPr/>
          <p:nvPr/>
        </p:nvCxnSpPr>
        <p:spPr>
          <a:xfrm flipV="1">
            <a:off x="1379913" y="3041753"/>
            <a:ext cx="895164" cy="13466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E2D3A12-C731-4FEF-8624-6331D296AD00}"/>
              </a:ext>
            </a:extLst>
          </p:cNvPr>
          <p:cNvCxnSpPr/>
          <p:nvPr/>
        </p:nvCxnSpPr>
        <p:spPr>
          <a:xfrm flipV="1">
            <a:off x="4702925" y="3041753"/>
            <a:ext cx="0" cy="13466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3665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4714F-6056-4D7F-A117-074F72E86258}"/>
              </a:ext>
            </a:extLst>
          </p:cNvPr>
          <p:cNvSpPr>
            <a:spLocks noGrp="1"/>
          </p:cNvSpPr>
          <p:nvPr>
            <p:ph type="title"/>
          </p:nvPr>
        </p:nvSpPr>
        <p:spPr/>
        <p:txBody>
          <a:bodyPr/>
          <a:lstStyle/>
          <a:p>
            <a:r>
              <a:rPr lang="en-US"/>
              <a:t>Order the snapshots</a:t>
            </a:r>
          </a:p>
        </p:txBody>
      </p:sp>
      <p:sp>
        <p:nvSpPr>
          <p:cNvPr id="3" name="Content Placeholder 2">
            <a:extLst>
              <a:ext uri="{FF2B5EF4-FFF2-40B4-BE49-F238E27FC236}">
                <a16:creationId xmlns:a16="http://schemas.microsoft.com/office/drawing/2014/main" id="{10D6D52E-9EF9-4254-BF94-54F1097A389F}"/>
              </a:ext>
            </a:extLst>
          </p:cNvPr>
          <p:cNvSpPr>
            <a:spLocks noGrp="1"/>
          </p:cNvSpPr>
          <p:nvPr>
            <p:ph idx="1"/>
          </p:nvPr>
        </p:nvSpPr>
        <p:spPr>
          <a:xfrm>
            <a:off x="838200" y="1825625"/>
            <a:ext cx="10515600" cy="1432964"/>
          </a:xfrm>
        </p:spPr>
        <p:txBody>
          <a:bodyPr>
            <a:normAutofit/>
          </a:bodyPr>
          <a:lstStyle/>
          <a:p>
            <a:r>
              <a:rPr lang="en-US" sz="2400"/>
              <a:t>Order the snapshots to reflect the fact that there is a first ferry trip, then a second, and so forth. </a:t>
            </a:r>
          </a:p>
          <a:p>
            <a:r>
              <a:rPr lang="en-US" sz="2400"/>
              <a:t>Call the </a:t>
            </a:r>
            <a:r>
              <a:rPr lang="en-US" sz="2400" i="1"/>
              <a:t>ordering module </a:t>
            </a:r>
            <a:r>
              <a:rPr lang="en-US" sz="2400"/>
              <a:t>with the set of snapshots:</a:t>
            </a:r>
          </a:p>
        </p:txBody>
      </p:sp>
      <p:sp>
        <p:nvSpPr>
          <p:cNvPr id="4" name="Rectangle 3">
            <a:extLst>
              <a:ext uri="{FF2B5EF4-FFF2-40B4-BE49-F238E27FC236}">
                <a16:creationId xmlns:a16="http://schemas.microsoft.com/office/drawing/2014/main" id="{D9E37821-647F-41A3-BBD2-0529B771E1C0}"/>
              </a:ext>
            </a:extLst>
          </p:cNvPr>
          <p:cNvSpPr/>
          <p:nvPr/>
        </p:nvSpPr>
        <p:spPr>
          <a:xfrm>
            <a:off x="1741200" y="3094274"/>
            <a:ext cx="3834961"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open</a:t>
            </a:r>
            <a:r>
              <a:rPr lang="en-US" sz="2400">
                <a:latin typeface="Calibri" panose="020F0502020204030204" pitchFamily="34" charset="0"/>
                <a:ea typeface="Calibri" panose="020F0502020204030204" pitchFamily="34" charset="0"/>
                <a:cs typeface="Times New Roman" panose="02020603050405020304" pitchFamily="18" charset="0"/>
              </a:rPr>
              <a:t> util/ordering[Snapshot]</a:t>
            </a:r>
            <a:endParaRPr lang="en-US" sz="2400"/>
          </a:p>
        </p:txBody>
      </p:sp>
      <p:sp>
        <p:nvSpPr>
          <p:cNvPr id="5" name="Content Placeholder 2">
            <a:extLst>
              <a:ext uri="{FF2B5EF4-FFF2-40B4-BE49-F238E27FC236}">
                <a16:creationId xmlns:a16="http://schemas.microsoft.com/office/drawing/2014/main" id="{478DCA66-4FAF-41DE-BCE2-0F8635362E79}"/>
              </a:ext>
            </a:extLst>
          </p:cNvPr>
          <p:cNvSpPr txBox="1">
            <a:spLocks/>
          </p:cNvSpPr>
          <p:nvPr/>
        </p:nvSpPr>
        <p:spPr>
          <a:xfrm>
            <a:off x="838200" y="3690452"/>
            <a:ext cx="10515600" cy="270204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t>When you do that, the ordering module automatically generates a bunch of functions:</a:t>
            </a:r>
          </a:p>
          <a:p>
            <a:pPr lvl="1">
              <a:lnSpc>
                <a:spcPct val="120000"/>
              </a:lnSpc>
            </a:pPr>
            <a:r>
              <a:rPr lang="en-US"/>
              <a:t>“first” is the first Snapshot. “first.side1” is side1 of the first Snapshot. </a:t>
            </a:r>
          </a:p>
          <a:p>
            <a:pPr lvl="1">
              <a:lnSpc>
                <a:spcPct val="120000"/>
              </a:lnSpc>
            </a:pPr>
            <a:r>
              <a:rPr lang="en-US"/>
              <a:t>“prev” is the previous Snapshot. Suppose s is one of the Snapshots, then s.prev is the previous Snapshot and s.prev.side1 is side1 of the previous Snapshot.</a:t>
            </a:r>
          </a:p>
          <a:p>
            <a:pPr lvl="1">
              <a:lnSpc>
                <a:spcPct val="120000"/>
              </a:lnSpc>
            </a:pPr>
            <a:r>
              <a:rPr lang="en-US"/>
              <a:t>“last” is the last Snapshot. </a:t>
            </a:r>
          </a:p>
          <a:p>
            <a:pPr lvl="1">
              <a:lnSpc>
                <a:spcPct val="120000"/>
              </a:lnSpc>
            </a:pPr>
            <a:r>
              <a:rPr lang="en-US"/>
              <a:t>“next” is the next Snapshot.</a:t>
            </a:r>
          </a:p>
        </p:txBody>
      </p:sp>
    </p:spTree>
    <p:extLst>
      <p:ext uri="{BB962C8B-B14F-4D97-AF65-F5344CB8AC3E}">
        <p14:creationId xmlns:p14="http://schemas.microsoft.com/office/powerpoint/2010/main" val="704993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AACA8-599A-483D-85CC-1CACF1AA02FB}"/>
              </a:ext>
            </a:extLst>
          </p:cNvPr>
          <p:cNvSpPr>
            <a:spLocks noGrp="1"/>
          </p:cNvSpPr>
          <p:nvPr>
            <p:ph type="title"/>
          </p:nvPr>
        </p:nvSpPr>
        <p:spPr/>
        <p:txBody>
          <a:bodyPr/>
          <a:lstStyle/>
          <a:p>
            <a:r>
              <a:rPr lang="en-US"/>
              <a:t>Classification hierarchy</a:t>
            </a:r>
          </a:p>
        </p:txBody>
      </p:sp>
      <p:sp>
        <p:nvSpPr>
          <p:cNvPr id="3" name="Content Placeholder 2">
            <a:extLst>
              <a:ext uri="{FF2B5EF4-FFF2-40B4-BE49-F238E27FC236}">
                <a16:creationId xmlns:a16="http://schemas.microsoft.com/office/drawing/2014/main" id="{3556B4C1-E8C8-4171-9A07-18359F408CB9}"/>
              </a:ext>
            </a:extLst>
          </p:cNvPr>
          <p:cNvSpPr>
            <a:spLocks noGrp="1"/>
          </p:cNvSpPr>
          <p:nvPr>
            <p:ph idx="1"/>
          </p:nvPr>
        </p:nvSpPr>
        <p:spPr>
          <a:xfrm>
            <a:off x="838200" y="1825625"/>
            <a:ext cx="10515600" cy="1466215"/>
          </a:xfrm>
        </p:spPr>
        <p:txBody>
          <a:bodyPr/>
          <a:lstStyle/>
          <a:p>
            <a:r>
              <a:rPr lang="en-US"/>
              <a:t>I will use the term “Item” to denote any of the items: farmer, goat, cabbage, or wolf. </a:t>
            </a:r>
          </a:p>
          <a:p>
            <a:r>
              <a:rPr lang="en-US"/>
              <a:t>Let’s define a simple classification hierarchy of the items:</a:t>
            </a:r>
          </a:p>
        </p:txBody>
      </p:sp>
      <p:sp>
        <p:nvSpPr>
          <p:cNvPr id="15" name="TextBox 14">
            <a:extLst>
              <a:ext uri="{FF2B5EF4-FFF2-40B4-BE49-F238E27FC236}">
                <a16:creationId xmlns:a16="http://schemas.microsoft.com/office/drawing/2014/main" id="{F7F0FCB3-9D2E-40FC-9DFD-982863CC9DCA}"/>
              </a:ext>
            </a:extLst>
          </p:cNvPr>
          <p:cNvSpPr txBox="1"/>
          <p:nvPr/>
        </p:nvSpPr>
        <p:spPr>
          <a:xfrm>
            <a:off x="3611513" y="3491751"/>
            <a:ext cx="616579" cy="369332"/>
          </a:xfrm>
          <a:prstGeom prst="rect">
            <a:avLst/>
          </a:prstGeom>
          <a:noFill/>
        </p:spPr>
        <p:txBody>
          <a:bodyPr wrap="none" rtlCol="0">
            <a:spAutoFit/>
          </a:bodyPr>
          <a:lstStyle/>
          <a:p>
            <a:r>
              <a:rPr lang="en-US"/>
              <a:t>Item</a:t>
            </a:r>
          </a:p>
        </p:txBody>
      </p:sp>
      <p:sp>
        <p:nvSpPr>
          <p:cNvPr id="16" name="TextBox 15">
            <a:extLst>
              <a:ext uri="{FF2B5EF4-FFF2-40B4-BE49-F238E27FC236}">
                <a16:creationId xmlns:a16="http://schemas.microsoft.com/office/drawing/2014/main" id="{A09C0292-28B3-4FD9-A094-3223ECCBAAA0}"/>
              </a:ext>
            </a:extLst>
          </p:cNvPr>
          <p:cNvSpPr txBox="1"/>
          <p:nvPr/>
        </p:nvSpPr>
        <p:spPr>
          <a:xfrm>
            <a:off x="1931324" y="4652375"/>
            <a:ext cx="821379" cy="369332"/>
          </a:xfrm>
          <a:prstGeom prst="rect">
            <a:avLst/>
          </a:prstGeom>
          <a:noFill/>
        </p:spPr>
        <p:txBody>
          <a:bodyPr wrap="none" rtlCol="0">
            <a:spAutoFit/>
          </a:bodyPr>
          <a:lstStyle/>
          <a:p>
            <a:r>
              <a:rPr lang="en-US"/>
              <a:t>farmer</a:t>
            </a:r>
          </a:p>
        </p:txBody>
      </p:sp>
      <p:sp>
        <p:nvSpPr>
          <p:cNvPr id="17" name="TextBox 16">
            <a:extLst>
              <a:ext uri="{FF2B5EF4-FFF2-40B4-BE49-F238E27FC236}">
                <a16:creationId xmlns:a16="http://schemas.microsoft.com/office/drawing/2014/main" id="{D3CFF4B8-B8AC-412C-BC21-A0A78452917F}"/>
              </a:ext>
            </a:extLst>
          </p:cNvPr>
          <p:cNvSpPr txBox="1"/>
          <p:nvPr/>
        </p:nvSpPr>
        <p:spPr>
          <a:xfrm>
            <a:off x="3154624" y="4652375"/>
            <a:ext cx="599331" cy="369332"/>
          </a:xfrm>
          <a:prstGeom prst="rect">
            <a:avLst/>
          </a:prstGeom>
          <a:noFill/>
        </p:spPr>
        <p:txBody>
          <a:bodyPr wrap="none" rtlCol="0">
            <a:spAutoFit/>
          </a:bodyPr>
          <a:lstStyle/>
          <a:p>
            <a:r>
              <a:rPr lang="en-US"/>
              <a:t>goat</a:t>
            </a:r>
          </a:p>
        </p:txBody>
      </p:sp>
      <p:sp>
        <p:nvSpPr>
          <p:cNvPr id="18" name="TextBox 17">
            <a:extLst>
              <a:ext uri="{FF2B5EF4-FFF2-40B4-BE49-F238E27FC236}">
                <a16:creationId xmlns:a16="http://schemas.microsoft.com/office/drawing/2014/main" id="{A4C8256A-0649-4878-BA6D-5B73D3C11FCA}"/>
              </a:ext>
            </a:extLst>
          </p:cNvPr>
          <p:cNvSpPr txBox="1"/>
          <p:nvPr/>
        </p:nvSpPr>
        <p:spPr>
          <a:xfrm>
            <a:off x="4156784" y="4652375"/>
            <a:ext cx="967894" cy="369332"/>
          </a:xfrm>
          <a:prstGeom prst="rect">
            <a:avLst/>
          </a:prstGeom>
          <a:noFill/>
        </p:spPr>
        <p:txBody>
          <a:bodyPr wrap="none" rtlCol="0">
            <a:spAutoFit/>
          </a:bodyPr>
          <a:lstStyle/>
          <a:p>
            <a:r>
              <a:rPr lang="en-US"/>
              <a:t>cabbage</a:t>
            </a:r>
          </a:p>
        </p:txBody>
      </p:sp>
      <p:sp>
        <p:nvSpPr>
          <p:cNvPr id="19" name="TextBox 18">
            <a:extLst>
              <a:ext uri="{FF2B5EF4-FFF2-40B4-BE49-F238E27FC236}">
                <a16:creationId xmlns:a16="http://schemas.microsoft.com/office/drawing/2014/main" id="{63E8DCAE-6C99-4A91-ADE0-FC12C17325F2}"/>
              </a:ext>
            </a:extLst>
          </p:cNvPr>
          <p:cNvSpPr txBox="1"/>
          <p:nvPr/>
        </p:nvSpPr>
        <p:spPr>
          <a:xfrm>
            <a:off x="5505711" y="4652375"/>
            <a:ext cx="592919" cy="369332"/>
          </a:xfrm>
          <a:prstGeom prst="rect">
            <a:avLst/>
          </a:prstGeom>
          <a:noFill/>
        </p:spPr>
        <p:txBody>
          <a:bodyPr wrap="none" rtlCol="0">
            <a:spAutoFit/>
          </a:bodyPr>
          <a:lstStyle/>
          <a:p>
            <a:r>
              <a:rPr lang="en-US"/>
              <a:t>wolf</a:t>
            </a:r>
          </a:p>
        </p:txBody>
      </p:sp>
      <p:cxnSp>
        <p:nvCxnSpPr>
          <p:cNvPr id="21" name="Straight Connector 20">
            <a:extLst>
              <a:ext uri="{FF2B5EF4-FFF2-40B4-BE49-F238E27FC236}">
                <a16:creationId xmlns:a16="http://schemas.microsoft.com/office/drawing/2014/main" id="{AFA9A552-E386-452F-9CF9-94564BE1CB03}"/>
              </a:ext>
            </a:extLst>
          </p:cNvPr>
          <p:cNvCxnSpPr>
            <a:stCxn id="15" idx="2"/>
            <a:endCxn id="16" idx="0"/>
          </p:cNvCxnSpPr>
          <p:nvPr/>
        </p:nvCxnSpPr>
        <p:spPr>
          <a:xfrm flipH="1">
            <a:off x="2342014" y="3861083"/>
            <a:ext cx="1577789" cy="791292"/>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53C8C93C-6970-4D89-97D7-216CDEFB53E5}"/>
              </a:ext>
            </a:extLst>
          </p:cNvPr>
          <p:cNvCxnSpPr>
            <a:stCxn id="15" idx="2"/>
            <a:endCxn id="17" idx="0"/>
          </p:cNvCxnSpPr>
          <p:nvPr/>
        </p:nvCxnSpPr>
        <p:spPr>
          <a:xfrm flipH="1">
            <a:off x="3454290" y="3861083"/>
            <a:ext cx="465513" cy="791292"/>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D58D9F54-42CE-4DC3-931E-5743AF919127}"/>
              </a:ext>
            </a:extLst>
          </p:cNvPr>
          <p:cNvCxnSpPr>
            <a:stCxn id="15" idx="2"/>
            <a:endCxn id="18" idx="0"/>
          </p:cNvCxnSpPr>
          <p:nvPr/>
        </p:nvCxnSpPr>
        <p:spPr>
          <a:xfrm>
            <a:off x="3919803" y="3861083"/>
            <a:ext cx="720928" cy="791292"/>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A53C5365-B39E-4163-A245-67AD0BF92C84}"/>
              </a:ext>
            </a:extLst>
          </p:cNvPr>
          <p:cNvCxnSpPr>
            <a:stCxn id="15" idx="2"/>
            <a:endCxn id="19" idx="0"/>
          </p:cNvCxnSpPr>
          <p:nvPr/>
        </p:nvCxnSpPr>
        <p:spPr>
          <a:xfrm>
            <a:off x="3919803" y="3861083"/>
            <a:ext cx="1882368" cy="79129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32661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C1858-EF3C-48F0-A007-C05E2241620B}"/>
              </a:ext>
            </a:extLst>
          </p:cNvPr>
          <p:cNvSpPr>
            <a:spLocks noGrp="1"/>
          </p:cNvSpPr>
          <p:nvPr>
            <p:ph type="title"/>
          </p:nvPr>
        </p:nvSpPr>
        <p:spPr/>
        <p:txBody>
          <a:bodyPr/>
          <a:lstStyle/>
          <a:p>
            <a:r>
              <a:rPr lang="en-US"/>
              <a:t>Here’s how to express the hierarchy in Alloy:</a:t>
            </a:r>
          </a:p>
        </p:txBody>
      </p:sp>
      <p:sp>
        <p:nvSpPr>
          <p:cNvPr id="4" name="Rectangle 3">
            <a:extLst>
              <a:ext uri="{FF2B5EF4-FFF2-40B4-BE49-F238E27FC236}">
                <a16:creationId xmlns:a16="http://schemas.microsoft.com/office/drawing/2014/main" id="{1FA678F6-093D-4848-BEDA-8E11CB26E205}"/>
              </a:ext>
            </a:extLst>
          </p:cNvPr>
          <p:cNvSpPr/>
          <p:nvPr/>
        </p:nvSpPr>
        <p:spPr>
          <a:xfrm>
            <a:off x="1169324" y="1690688"/>
            <a:ext cx="6096000" cy="1938992"/>
          </a:xfrm>
          <a:prstGeom prst="rect">
            <a:avLst/>
          </a:prstGeom>
        </p:spPr>
        <p:txBody>
          <a:bodyPr>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abstract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goat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cabbage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wolf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endParaRPr lang="en-US" sz="2400"/>
          </a:p>
        </p:txBody>
      </p:sp>
      <p:sp>
        <p:nvSpPr>
          <p:cNvPr id="5" name="Rectangle 4">
            <a:extLst>
              <a:ext uri="{FF2B5EF4-FFF2-40B4-BE49-F238E27FC236}">
                <a16:creationId xmlns:a16="http://schemas.microsoft.com/office/drawing/2014/main" id="{F9D79781-7E75-453B-AB81-730575CB3FC9}"/>
              </a:ext>
            </a:extLst>
          </p:cNvPr>
          <p:cNvSpPr/>
          <p:nvPr/>
        </p:nvSpPr>
        <p:spPr>
          <a:xfrm>
            <a:off x="849284" y="4036997"/>
            <a:ext cx="10356272" cy="1569660"/>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The signature declaration for Item is </a:t>
            </a:r>
            <a:r>
              <a:rPr lang="en-US" sz="2400" b="1">
                <a:latin typeface="Calibri" panose="020F0502020204030204" pitchFamily="34" charset="0"/>
                <a:ea typeface="Calibri" panose="020F0502020204030204" pitchFamily="34" charset="0"/>
                <a:cs typeface="Times New Roman" panose="02020603050405020304" pitchFamily="18" charset="0"/>
              </a:rPr>
              <a:t>abstract</a:t>
            </a:r>
            <a:r>
              <a:rPr lang="en-US" sz="2400">
                <a:latin typeface="Calibri" panose="020F0502020204030204" pitchFamily="34" charset="0"/>
                <a:ea typeface="Calibri" panose="020F0502020204030204" pitchFamily="34" charset="0"/>
                <a:cs typeface="Times New Roman" panose="02020603050405020304" pitchFamily="18" charset="0"/>
              </a:rPr>
              <a:t>, which means its members come from its </a:t>
            </a:r>
            <a:r>
              <a:rPr lang="en-US" sz="2400" i="1">
                <a:latin typeface="Calibri" panose="020F0502020204030204" pitchFamily="34" charset="0"/>
                <a:ea typeface="Calibri" panose="020F0502020204030204" pitchFamily="34" charset="0"/>
                <a:cs typeface="Times New Roman" panose="02020603050405020304" pitchFamily="18" charset="0"/>
              </a:rPr>
              <a:t>extension signatures</a:t>
            </a:r>
            <a:r>
              <a:rPr lang="en-US" sz="2400">
                <a:latin typeface="Calibri" panose="020F0502020204030204" pitchFamily="34" charset="0"/>
                <a:ea typeface="Calibri" panose="020F0502020204030204" pitchFamily="34" charset="0"/>
                <a:cs typeface="Times New Roman" panose="02020603050405020304" pitchFamily="18" charset="0"/>
              </a:rPr>
              <a:t>. farmer, goat, cabbage, and wolf are extension signatures of Item. The set named farmer has just </a:t>
            </a: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member and it is a type of Item. Ditto for goat, cabbage, and wolf.</a:t>
            </a:r>
            <a:endParaRPr lang="en-US" sz="2400"/>
          </a:p>
        </p:txBody>
      </p:sp>
    </p:spTree>
    <p:extLst>
      <p:ext uri="{BB962C8B-B14F-4D97-AF65-F5344CB8AC3E}">
        <p14:creationId xmlns:p14="http://schemas.microsoft.com/office/powerpoint/2010/main" val="3474072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C53AB-9D2B-4012-91A7-E092F45224B3}"/>
              </a:ext>
            </a:extLst>
          </p:cNvPr>
          <p:cNvSpPr>
            <a:spLocks noGrp="1"/>
          </p:cNvSpPr>
          <p:nvPr>
            <p:ph type="title"/>
          </p:nvPr>
        </p:nvSpPr>
        <p:spPr/>
        <p:txBody>
          <a:bodyPr/>
          <a:lstStyle/>
          <a:p>
            <a:r>
              <a:rPr lang="en-US"/>
              <a:t>Equivalent</a:t>
            </a:r>
          </a:p>
        </p:txBody>
      </p:sp>
      <p:sp>
        <p:nvSpPr>
          <p:cNvPr id="3" name="Rectangle 2">
            <a:extLst>
              <a:ext uri="{FF2B5EF4-FFF2-40B4-BE49-F238E27FC236}">
                <a16:creationId xmlns:a16="http://schemas.microsoft.com/office/drawing/2014/main" id="{FF7D6DDA-F433-4C6A-BB29-141C0E7E0C5C}"/>
              </a:ext>
            </a:extLst>
          </p:cNvPr>
          <p:cNvSpPr/>
          <p:nvPr/>
        </p:nvSpPr>
        <p:spPr>
          <a:xfrm>
            <a:off x="1169324" y="1690688"/>
            <a:ext cx="6096000" cy="1938992"/>
          </a:xfrm>
          <a:prstGeom prst="rect">
            <a:avLst/>
          </a:prstGeom>
          <a:ln>
            <a:solidFill>
              <a:schemeClr val="bg1">
                <a:lumMod val="75000"/>
              </a:schemeClr>
            </a:solidFill>
          </a:ln>
        </p:spPr>
        <p:txBody>
          <a:bodyPr>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abstract</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goat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cabbage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b="1">
                <a:latin typeface="Calibri" panose="020F0502020204030204" pitchFamily="34" charset="0"/>
                <a:ea typeface="Calibri" panose="020F0502020204030204" pitchFamily="34" charset="0"/>
                <a:cs typeface="Times New Roman" panose="02020603050405020304" pitchFamily="18" charset="0"/>
              </a:rPr>
              <a:t>one</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wolf </a:t>
            </a:r>
            <a:r>
              <a:rPr lang="en-US" sz="2400" b="1">
                <a:latin typeface="Calibri" panose="020F0502020204030204" pitchFamily="34" charset="0"/>
                <a:ea typeface="Calibri" panose="020F0502020204030204" pitchFamily="34" charset="0"/>
                <a:cs typeface="Times New Roman" panose="02020603050405020304" pitchFamily="18" charset="0"/>
              </a:rPr>
              <a:t>extends</a:t>
            </a:r>
            <a:r>
              <a:rPr lang="en-US" sz="2400">
                <a:latin typeface="Calibri" panose="020F0502020204030204" pitchFamily="34" charset="0"/>
                <a:ea typeface="Calibri" panose="020F0502020204030204" pitchFamily="34" charset="0"/>
                <a:cs typeface="Times New Roman" panose="02020603050405020304" pitchFamily="18" charset="0"/>
              </a:rPr>
              <a:t> Item {}</a:t>
            </a:r>
            <a:endParaRPr lang="en-US" sz="2400"/>
          </a:p>
        </p:txBody>
      </p:sp>
      <p:sp>
        <p:nvSpPr>
          <p:cNvPr id="4" name="Rectangle 3">
            <a:extLst>
              <a:ext uri="{FF2B5EF4-FFF2-40B4-BE49-F238E27FC236}">
                <a16:creationId xmlns:a16="http://schemas.microsoft.com/office/drawing/2014/main" id="{E42EA40E-6224-4422-963F-F6B4BE45EDE8}"/>
              </a:ext>
            </a:extLst>
          </p:cNvPr>
          <p:cNvSpPr/>
          <p:nvPr/>
        </p:nvSpPr>
        <p:spPr>
          <a:xfrm>
            <a:off x="1169324" y="4493578"/>
            <a:ext cx="5763491" cy="461665"/>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enum sig</a:t>
            </a:r>
            <a:r>
              <a:rPr lang="en-US" sz="2400">
                <a:latin typeface="Calibri" panose="020F0502020204030204" pitchFamily="34" charset="0"/>
                <a:ea typeface="Calibri" panose="020F0502020204030204" pitchFamily="34" charset="0"/>
                <a:cs typeface="Times New Roman" panose="02020603050405020304" pitchFamily="18" charset="0"/>
              </a:rPr>
              <a:t> Item { farmer, goat, cabbage, wolf }</a:t>
            </a:r>
            <a:endParaRPr lang="en-US" sz="2400"/>
          </a:p>
        </p:txBody>
      </p:sp>
    </p:spTree>
    <p:extLst>
      <p:ext uri="{BB962C8B-B14F-4D97-AF65-F5344CB8AC3E}">
        <p14:creationId xmlns:p14="http://schemas.microsoft.com/office/powerpoint/2010/main" val="3057575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F52E95-080D-4875-9739-526A4F4B722A}"/>
              </a:ext>
            </a:extLst>
          </p:cNvPr>
          <p:cNvSpPr>
            <a:spLocks noGrp="1"/>
          </p:cNvSpPr>
          <p:nvPr>
            <p:ph type="title"/>
          </p:nvPr>
        </p:nvSpPr>
        <p:spPr/>
        <p:txBody>
          <a:bodyPr/>
          <a:lstStyle/>
          <a:p>
            <a:r>
              <a:rPr lang="en-US"/>
              <a:t>The initial snapshot</a:t>
            </a:r>
          </a:p>
        </p:txBody>
      </p:sp>
      <p:sp>
        <p:nvSpPr>
          <p:cNvPr id="4" name="Content Placeholder 3">
            <a:extLst>
              <a:ext uri="{FF2B5EF4-FFF2-40B4-BE49-F238E27FC236}">
                <a16:creationId xmlns:a16="http://schemas.microsoft.com/office/drawing/2014/main" id="{54493119-91DF-4EFF-8FBF-0C64F74D6C5A}"/>
              </a:ext>
            </a:extLst>
          </p:cNvPr>
          <p:cNvSpPr>
            <a:spLocks noGrp="1"/>
          </p:cNvSpPr>
          <p:nvPr>
            <p:ph idx="1"/>
          </p:nvPr>
        </p:nvSpPr>
        <p:spPr>
          <a:xfrm>
            <a:off x="838200" y="1825625"/>
            <a:ext cx="10515600" cy="2929255"/>
          </a:xfrm>
        </p:spPr>
        <p:txBody>
          <a:bodyPr>
            <a:normAutofit fontScale="92500" lnSpcReduction="10000"/>
          </a:bodyPr>
          <a:lstStyle/>
          <a:p>
            <a:pPr>
              <a:lnSpc>
                <a:spcPct val="110000"/>
              </a:lnSpc>
            </a:pPr>
            <a:r>
              <a:rPr lang="en-US" b="1"/>
              <a:t>Constraint: </a:t>
            </a:r>
            <a:r>
              <a:rPr lang="en-US"/>
              <a:t>The initial snapshot—that is, the initial state of the system—has the farmer, goat, cabbage, and wolf on side1 and nothing on side2. </a:t>
            </a:r>
          </a:p>
          <a:p>
            <a:pPr>
              <a:lnSpc>
                <a:spcPct val="110000"/>
              </a:lnSpc>
            </a:pPr>
            <a:r>
              <a:rPr lang="en-US"/>
              <a:t>Constraints are expressed in </a:t>
            </a:r>
            <a:r>
              <a:rPr lang="en-US" b="1"/>
              <a:t>facts</a:t>
            </a:r>
            <a:r>
              <a:rPr lang="en-US"/>
              <a:t>. Stated another way, constraints are packaged in facts.</a:t>
            </a:r>
          </a:p>
          <a:p>
            <a:pPr>
              <a:lnSpc>
                <a:spcPct val="110000"/>
              </a:lnSpc>
            </a:pPr>
            <a:r>
              <a:rPr lang="en-US"/>
              <a:t>Each fact is given a name. </a:t>
            </a:r>
          </a:p>
          <a:p>
            <a:pPr>
              <a:lnSpc>
                <a:spcPct val="110000"/>
              </a:lnSpc>
            </a:pPr>
            <a:r>
              <a:rPr lang="en-US"/>
              <a:t>I put the constraint in a fact that I named “init”:</a:t>
            </a:r>
          </a:p>
        </p:txBody>
      </p:sp>
      <p:sp>
        <p:nvSpPr>
          <p:cNvPr id="5" name="Rectangle 4">
            <a:extLst>
              <a:ext uri="{FF2B5EF4-FFF2-40B4-BE49-F238E27FC236}">
                <a16:creationId xmlns:a16="http://schemas.microsoft.com/office/drawing/2014/main" id="{177AC36F-044C-46C5-A997-AAA4ED46B99F}"/>
              </a:ext>
            </a:extLst>
          </p:cNvPr>
          <p:cNvSpPr/>
          <p:nvPr/>
        </p:nvSpPr>
        <p:spPr>
          <a:xfrm>
            <a:off x="1252451" y="4754880"/>
            <a:ext cx="6096000" cy="1655518"/>
          </a:xfrm>
          <a:prstGeom prst="rect">
            <a:avLst/>
          </a:prstGeom>
          <a:ln>
            <a:solidFill>
              <a:schemeClr val="bg1">
                <a:lumMod val="75000"/>
              </a:schemeClr>
            </a:solidFill>
          </a:ln>
        </p:spPr>
        <p:txBody>
          <a:bodyPr>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init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first.side1 = farmer + goat + cabbage + wolf</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first.side2 = </a:t>
            </a:r>
            <a:r>
              <a:rPr lang="en-US" sz="2400" b="1">
                <a:latin typeface="Calibri" panose="020F0502020204030204" pitchFamily="34" charset="0"/>
                <a:ea typeface="Calibri" panose="020F0502020204030204" pitchFamily="34" charset="0"/>
                <a:cs typeface="Times New Roman" panose="02020603050405020304" pitchFamily="18" charset="0"/>
              </a:rPr>
              <a:t>none</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269992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C4A5393B-7F8F-4FFE-99AA-1A50D85A8C14}"/>
              </a:ext>
            </a:extLst>
          </p:cNvPr>
          <p:cNvSpPr/>
          <p:nvPr/>
        </p:nvSpPr>
        <p:spPr>
          <a:xfrm>
            <a:off x="3807230" y="2177935"/>
            <a:ext cx="266007" cy="299258"/>
          </a:xfrm>
          <a:prstGeom prst="ellipse">
            <a:avLst/>
          </a:prstGeom>
          <a:solidFill>
            <a:srgbClr val="FFFF0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047AD1F-5C6F-4C71-9E82-D3D83C4B55FB}"/>
              </a:ext>
            </a:extLst>
          </p:cNvPr>
          <p:cNvSpPr>
            <a:spLocks noGrp="1"/>
          </p:cNvSpPr>
          <p:nvPr>
            <p:ph type="title"/>
          </p:nvPr>
        </p:nvSpPr>
        <p:spPr/>
        <p:txBody>
          <a:bodyPr/>
          <a:lstStyle/>
          <a:p>
            <a:r>
              <a:rPr lang="en-US"/>
              <a:t>+ means union</a:t>
            </a:r>
          </a:p>
        </p:txBody>
      </p:sp>
      <p:sp>
        <p:nvSpPr>
          <p:cNvPr id="4" name="Rectangle 3">
            <a:extLst>
              <a:ext uri="{FF2B5EF4-FFF2-40B4-BE49-F238E27FC236}">
                <a16:creationId xmlns:a16="http://schemas.microsoft.com/office/drawing/2014/main" id="{99438F3E-F6CB-4286-9A99-480C419EC312}"/>
              </a:ext>
            </a:extLst>
          </p:cNvPr>
          <p:cNvSpPr/>
          <p:nvPr/>
        </p:nvSpPr>
        <p:spPr>
          <a:xfrm>
            <a:off x="1102822" y="1690688"/>
            <a:ext cx="6096000" cy="1655518"/>
          </a:xfrm>
          <a:prstGeom prst="rect">
            <a:avLst/>
          </a:prstGeom>
          <a:ln>
            <a:solidFill>
              <a:schemeClr val="bg1">
                <a:lumMod val="75000"/>
              </a:schemeClr>
            </a:solidFill>
          </a:ln>
        </p:spPr>
        <p:txBody>
          <a:bodyPr>
            <a:spAutoFit/>
          </a:bodyPr>
          <a:lstStyle/>
          <a:p>
            <a:pPr>
              <a:lnSpc>
                <a:spcPct val="107000"/>
              </a:lnSpc>
              <a:spcAft>
                <a:spcPts val="800"/>
              </a:spcAft>
            </a:pPr>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init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first.side1 = farmer + goat + cabbage + wolf</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first.side2 = </a:t>
            </a:r>
            <a:r>
              <a:rPr lang="en-US" sz="2400" b="1">
                <a:latin typeface="Calibri" panose="020F0502020204030204" pitchFamily="34" charset="0"/>
                <a:ea typeface="Calibri" panose="020F0502020204030204" pitchFamily="34" charset="0"/>
                <a:cs typeface="Times New Roman" panose="02020603050405020304" pitchFamily="18" charset="0"/>
              </a:rPr>
              <a:t>none</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p>
        </p:txBody>
      </p:sp>
      <p:sp>
        <p:nvSpPr>
          <p:cNvPr id="5" name="Rectangle 4">
            <a:extLst>
              <a:ext uri="{FF2B5EF4-FFF2-40B4-BE49-F238E27FC236}">
                <a16:creationId xmlns:a16="http://schemas.microsoft.com/office/drawing/2014/main" id="{4F7CE665-9607-4E25-A1C2-3D8C34BE20B5}"/>
              </a:ext>
            </a:extLst>
          </p:cNvPr>
          <p:cNvSpPr/>
          <p:nvPr/>
        </p:nvSpPr>
        <p:spPr>
          <a:xfrm>
            <a:off x="838200" y="3701667"/>
            <a:ext cx="10068099" cy="1680588"/>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en-US" sz="2800">
                <a:latin typeface="Calibri" panose="020F0502020204030204" pitchFamily="34" charset="0"/>
                <a:ea typeface="Calibri" panose="020F0502020204030204" pitchFamily="34" charset="0"/>
                <a:cs typeface="Times New Roman" panose="02020603050405020304" pitchFamily="18" charset="0"/>
              </a:rPr>
              <a:t>The plus symbol ( + ) does not mean addition, it means set union. </a:t>
            </a:r>
          </a:p>
          <a:p>
            <a:pPr marL="342900" indent="-342900">
              <a:lnSpc>
                <a:spcPct val="107000"/>
              </a:lnSpc>
              <a:spcAft>
                <a:spcPts val="800"/>
              </a:spcAft>
              <a:buFont typeface="Arial" panose="020B0604020202020204" pitchFamily="34" charset="0"/>
              <a:buChar char="•"/>
            </a:pPr>
            <a:r>
              <a:rPr lang="en-US" sz="2800" b="1">
                <a:latin typeface="Calibri" panose="020F0502020204030204" pitchFamily="34" charset="0"/>
                <a:ea typeface="Calibri" panose="020F0502020204030204" pitchFamily="34" charset="0"/>
                <a:cs typeface="Times New Roman" panose="02020603050405020304" pitchFamily="18" charset="0"/>
              </a:rPr>
              <a:t>none</a:t>
            </a:r>
            <a:r>
              <a:rPr lang="en-US" sz="2800">
                <a:latin typeface="Calibri" panose="020F0502020204030204" pitchFamily="34" charset="0"/>
                <a:ea typeface="Calibri" panose="020F0502020204030204" pitchFamily="34" charset="0"/>
                <a:cs typeface="Times New Roman" panose="02020603050405020304" pitchFamily="18" charset="0"/>
              </a:rPr>
              <a:t> is a keyword meaning the empty set.</a:t>
            </a:r>
          </a:p>
          <a:p>
            <a:pPr marL="342900" indent="-342900">
              <a:lnSpc>
                <a:spcPct val="107000"/>
              </a:lnSpc>
              <a:spcAft>
                <a:spcPts val="800"/>
              </a:spcAft>
              <a:buFont typeface="Arial" panose="020B0604020202020204" pitchFamily="34" charset="0"/>
              <a:buChar char="•"/>
            </a:pPr>
            <a:r>
              <a:rPr lang="en-US" sz="2800">
                <a:latin typeface="Calibri" panose="020F0502020204030204" pitchFamily="34" charset="0"/>
                <a:ea typeface="Calibri" panose="020F0502020204030204" pitchFamily="34" charset="0"/>
                <a:cs typeface="Times New Roman" panose="02020603050405020304" pitchFamily="18" charset="0"/>
              </a:rPr>
              <a:t>All constraints within curly braces are implicitly </a:t>
            </a:r>
            <a:r>
              <a:rPr lang="en-US" sz="2800" b="1">
                <a:latin typeface="Calibri" panose="020F0502020204030204" pitchFamily="34" charset="0"/>
                <a:ea typeface="Calibri" panose="020F0502020204030204" pitchFamily="34" charset="0"/>
                <a:cs typeface="Times New Roman" panose="02020603050405020304" pitchFamily="18" charset="0"/>
              </a:rPr>
              <a:t>and</a:t>
            </a:r>
            <a:r>
              <a:rPr lang="en-US" sz="2800">
                <a:latin typeface="Calibri" panose="020F0502020204030204" pitchFamily="34" charset="0"/>
                <a:ea typeface="Calibri" panose="020F0502020204030204" pitchFamily="34" charset="0"/>
                <a:cs typeface="Times New Roman" panose="02020603050405020304" pitchFamily="18" charset="0"/>
              </a:rPr>
              <a:t>’ed together. </a:t>
            </a:r>
          </a:p>
        </p:txBody>
      </p:sp>
      <p:cxnSp>
        <p:nvCxnSpPr>
          <p:cNvPr id="7" name="Straight Arrow Connector 6">
            <a:extLst>
              <a:ext uri="{FF2B5EF4-FFF2-40B4-BE49-F238E27FC236}">
                <a16:creationId xmlns:a16="http://schemas.microsoft.com/office/drawing/2014/main" id="{FA7BC0F0-9CFF-4C27-8496-85ECF879D308}"/>
              </a:ext>
            </a:extLst>
          </p:cNvPr>
          <p:cNvCxnSpPr/>
          <p:nvPr/>
        </p:nvCxnSpPr>
        <p:spPr>
          <a:xfrm>
            <a:off x="1102822" y="1180407"/>
            <a:ext cx="2704408" cy="997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2737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7AD1F-5C6F-4C71-9E82-D3D83C4B55FB}"/>
              </a:ext>
            </a:extLst>
          </p:cNvPr>
          <p:cNvSpPr>
            <a:spLocks noGrp="1"/>
          </p:cNvSpPr>
          <p:nvPr>
            <p:ph type="title"/>
          </p:nvPr>
        </p:nvSpPr>
        <p:spPr/>
        <p:txBody>
          <a:bodyPr/>
          <a:lstStyle/>
          <a:p>
            <a:r>
              <a:rPr lang="en-US"/>
              <a:t>Sets are the foundation of Alloy</a:t>
            </a:r>
          </a:p>
        </p:txBody>
      </p:sp>
      <p:sp>
        <p:nvSpPr>
          <p:cNvPr id="3" name="Rectangle 2">
            <a:extLst>
              <a:ext uri="{FF2B5EF4-FFF2-40B4-BE49-F238E27FC236}">
                <a16:creationId xmlns:a16="http://schemas.microsoft.com/office/drawing/2014/main" id="{C01F45FA-93BD-42C9-AE74-FB398F78FC99}"/>
              </a:ext>
            </a:extLst>
          </p:cNvPr>
          <p:cNvSpPr/>
          <p:nvPr/>
        </p:nvSpPr>
        <p:spPr>
          <a:xfrm>
            <a:off x="2942705" y="3391593"/>
            <a:ext cx="2693324" cy="1346662"/>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a:t>Sets</a:t>
            </a:r>
          </a:p>
        </p:txBody>
      </p:sp>
      <p:sp>
        <p:nvSpPr>
          <p:cNvPr id="6" name="Rectangle 5">
            <a:extLst>
              <a:ext uri="{FF2B5EF4-FFF2-40B4-BE49-F238E27FC236}">
                <a16:creationId xmlns:a16="http://schemas.microsoft.com/office/drawing/2014/main" id="{377E1B0D-E382-4EEB-A385-B10CB57A7F9A}"/>
              </a:ext>
            </a:extLst>
          </p:cNvPr>
          <p:cNvSpPr/>
          <p:nvPr/>
        </p:nvSpPr>
        <p:spPr>
          <a:xfrm>
            <a:off x="2942705" y="2443942"/>
            <a:ext cx="2693324" cy="947651"/>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tx1"/>
                </a:solidFill>
              </a:rPr>
              <a:t>Alloy</a:t>
            </a:r>
          </a:p>
        </p:txBody>
      </p:sp>
    </p:spTree>
    <p:extLst>
      <p:ext uri="{BB962C8B-B14F-4D97-AF65-F5344CB8AC3E}">
        <p14:creationId xmlns:p14="http://schemas.microsoft.com/office/powerpoint/2010/main" val="3124581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D1162-436F-490C-B48E-DF2360ECE8DF}"/>
              </a:ext>
            </a:extLst>
          </p:cNvPr>
          <p:cNvSpPr>
            <a:spLocks noGrp="1"/>
          </p:cNvSpPr>
          <p:nvPr>
            <p:ph type="title"/>
          </p:nvPr>
        </p:nvSpPr>
        <p:spPr/>
        <p:txBody>
          <a:bodyPr/>
          <a:lstStyle/>
          <a:p>
            <a:r>
              <a:rPr lang="en-US"/>
              <a:t>Use Alloy to model a “system”</a:t>
            </a:r>
          </a:p>
        </p:txBody>
      </p:sp>
      <p:sp>
        <p:nvSpPr>
          <p:cNvPr id="3" name="Content Placeholder 2">
            <a:extLst>
              <a:ext uri="{FF2B5EF4-FFF2-40B4-BE49-F238E27FC236}">
                <a16:creationId xmlns:a16="http://schemas.microsoft.com/office/drawing/2014/main" id="{ABC94CFB-660B-44BE-9FB6-AADD3044900A}"/>
              </a:ext>
            </a:extLst>
          </p:cNvPr>
          <p:cNvSpPr>
            <a:spLocks noGrp="1"/>
          </p:cNvSpPr>
          <p:nvPr>
            <p:ph idx="1"/>
          </p:nvPr>
        </p:nvSpPr>
        <p:spPr/>
        <p:txBody>
          <a:bodyPr/>
          <a:lstStyle/>
          <a:p>
            <a:r>
              <a:rPr lang="en-US"/>
              <a:t>These slides show an example of using Alloy to model a system. </a:t>
            </a:r>
          </a:p>
          <a:p>
            <a:r>
              <a:rPr lang="en-US"/>
              <a:t>It is an excellent illustration of the power of Alloy: merely express the components and the constraints on the components and Alloy will find a solution.</a:t>
            </a:r>
          </a:p>
        </p:txBody>
      </p:sp>
    </p:spTree>
    <p:extLst>
      <p:ext uri="{BB962C8B-B14F-4D97-AF65-F5344CB8AC3E}">
        <p14:creationId xmlns:p14="http://schemas.microsoft.com/office/powerpoint/2010/main" val="1607368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019309-5B32-4471-8CDA-1A24AE461B3F}"/>
              </a:ext>
            </a:extLst>
          </p:cNvPr>
          <p:cNvSpPr>
            <a:spLocks noGrp="1"/>
          </p:cNvSpPr>
          <p:nvPr>
            <p:ph type="title"/>
          </p:nvPr>
        </p:nvSpPr>
        <p:spPr/>
        <p:txBody>
          <a:bodyPr/>
          <a:lstStyle/>
          <a:p>
            <a:r>
              <a:rPr lang="en-US"/>
              <a:t>Final snapshot</a:t>
            </a:r>
          </a:p>
        </p:txBody>
      </p:sp>
      <p:sp>
        <p:nvSpPr>
          <p:cNvPr id="4" name="Content Placeholder 3">
            <a:extLst>
              <a:ext uri="{FF2B5EF4-FFF2-40B4-BE49-F238E27FC236}">
                <a16:creationId xmlns:a16="http://schemas.microsoft.com/office/drawing/2014/main" id="{06362381-9F09-4AE1-8EBE-2E381D9D4B1E}"/>
              </a:ext>
            </a:extLst>
          </p:cNvPr>
          <p:cNvSpPr>
            <a:spLocks noGrp="1"/>
          </p:cNvSpPr>
          <p:nvPr>
            <p:ph idx="1"/>
          </p:nvPr>
        </p:nvSpPr>
        <p:spPr>
          <a:xfrm>
            <a:off x="838200" y="1825625"/>
            <a:ext cx="10515600" cy="1599219"/>
          </a:xfrm>
        </p:spPr>
        <p:txBody>
          <a:bodyPr/>
          <a:lstStyle/>
          <a:p>
            <a:r>
              <a:rPr lang="en-US" b="1"/>
              <a:t>Constraint:</a:t>
            </a:r>
            <a:r>
              <a:rPr lang="en-US"/>
              <a:t> The final snapshot must have the farmer, goat, cabbage, and wolf on side2 and nothing on side1. </a:t>
            </a:r>
          </a:p>
          <a:p>
            <a:r>
              <a:rPr lang="en-US"/>
              <a:t>That constraint is expressed in another fact:</a:t>
            </a:r>
          </a:p>
        </p:txBody>
      </p:sp>
      <p:sp>
        <p:nvSpPr>
          <p:cNvPr id="5" name="Rectangle 4">
            <a:extLst>
              <a:ext uri="{FF2B5EF4-FFF2-40B4-BE49-F238E27FC236}">
                <a16:creationId xmlns:a16="http://schemas.microsoft.com/office/drawing/2014/main" id="{47130948-3E2B-47B8-B618-95EA1703AA45}"/>
              </a:ext>
            </a:extLst>
          </p:cNvPr>
          <p:cNvSpPr/>
          <p:nvPr/>
        </p:nvSpPr>
        <p:spPr>
          <a:xfrm>
            <a:off x="1485206" y="3424844"/>
            <a:ext cx="6860771" cy="1938992"/>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final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some</a:t>
            </a:r>
            <a:r>
              <a:rPr lang="en-US" sz="2400">
                <a:latin typeface="Calibri" panose="020F0502020204030204" pitchFamily="34" charset="0"/>
                <a:ea typeface="Calibri" panose="020F0502020204030204" pitchFamily="34" charset="0"/>
                <a:cs typeface="Times New Roman" panose="02020603050405020304" pitchFamily="18" charset="0"/>
              </a:rPr>
              <a:t> s: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2400" b="1">
                <a:latin typeface="Calibri" panose="020F0502020204030204" pitchFamily="34" charset="0"/>
                <a:ea typeface="Calibri" panose="020F0502020204030204" pitchFamily="34" charset="0"/>
                <a:cs typeface="Times New Roman" panose="02020603050405020304" pitchFamily="18" charset="0"/>
              </a:rPr>
              <a:t>and</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a:t>
            </a:r>
            <a:r>
              <a:rPr lang="en-US" sz="2400" b="1">
                <a:latin typeface="Calibri" panose="020F0502020204030204" pitchFamily="34" charset="0"/>
                <a:ea typeface="Calibri" panose="020F0502020204030204" pitchFamily="34" charset="0"/>
                <a:cs typeface="Times New Roman" panose="02020603050405020304" pitchFamily="18" charset="0"/>
              </a:rPr>
              <a:t>none)</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Tree>
    <p:extLst>
      <p:ext uri="{BB962C8B-B14F-4D97-AF65-F5344CB8AC3E}">
        <p14:creationId xmlns:p14="http://schemas.microsoft.com/office/powerpoint/2010/main" val="2444694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0019309-5B32-4471-8CDA-1A24AE461B3F}"/>
              </a:ext>
            </a:extLst>
          </p:cNvPr>
          <p:cNvSpPr>
            <a:spLocks noGrp="1"/>
          </p:cNvSpPr>
          <p:nvPr>
            <p:ph type="title"/>
          </p:nvPr>
        </p:nvSpPr>
        <p:spPr/>
        <p:txBody>
          <a:bodyPr/>
          <a:lstStyle/>
          <a:p>
            <a:r>
              <a:rPr lang="en-US"/>
              <a:t>Cont.</a:t>
            </a:r>
          </a:p>
        </p:txBody>
      </p:sp>
      <p:sp>
        <p:nvSpPr>
          <p:cNvPr id="5" name="Rectangle 4">
            <a:extLst>
              <a:ext uri="{FF2B5EF4-FFF2-40B4-BE49-F238E27FC236}">
                <a16:creationId xmlns:a16="http://schemas.microsoft.com/office/drawing/2014/main" id="{47130948-3E2B-47B8-B618-95EA1703AA45}"/>
              </a:ext>
            </a:extLst>
          </p:cNvPr>
          <p:cNvSpPr/>
          <p:nvPr/>
        </p:nvSpPr>
        <p:spPr>
          <a:xfrm>
            <a:off x="1119446" y="1690688"/>
            <a:ext cx="6860771" cy="1938992"/>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final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some</a:t>
            </a:r>
            <a:r>
              <a:rPr lang="en-US" sz="2400">
                <a:latin typeface="Calibri" panose="020F0502020204030204" pitchFamily="34" charset="0"/>
                <a:ea typeface="Calibri" panose="020F0502020204030204" pitchFamily="34" charset="0"/>
                <a:cs typeface="Times New Roman" panose="02020603050405020304" pitchFamily="18" charset="0"/>
              </a:rPr>
              <a:t> s: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2400" b="1">
                <a:latin typeface="Calibri" panose="020F0502020204030204" pitchFamily="34" charset="0"/>
                <a:ea typeface="Calibri" panose="020F0502020204030204" pitchFamily="34" charset="0"/>
                <a:cs typeface="Times New Roman" panose="02020603050405020304" pitchFamily="18" charset="0"/>
              </a:rPr>
              <a:t>and</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a:t>
            </a:r>
            <a:r>
              <a:rPr lang="en-US" sz="2400" b="1">
                <a:latin typeface="Calibri" panose="020F0502020204030204" pitchFamily="34" charset="0"/>
                <a:ea typeface="Calibri" panose="020F0502020204030204" pitchFamily="34" charset="0"/>
                <a:cs typeface="Times New Roman" panose="02020603050405020304" pitchFamily="18" charset="0"/>
              </a:rPr>
              <a:t>none)</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6" name="Rectangle 5">
            <a:extLst>
              <a:ext uri="{FF2B5EF4-FFF2-40B4-BE49-F238E27FC236}">
                <a16:creationId xmlns:a16="http://schemas.microsoft.com/office/drawing/2014/main" id="{E237F28C-15DD-4D2D-BC95-D59B6A4875BD}"/>
              </a:ext>
            </a:extLst>
          </p:cNvPr>
          <p:cNvSpPr/>
          <p:nvPr/>
        </p:nvSpPr>
        <p:spPr>
          <a:xfrm>
            <a:off x="838200" y="3893533"/>
            <a:ext cx="10069484" cy="2102499"/>
          </a:xfrm>
          <a:prstGeom prst="rect">
            <a:avLst/>
          </a:prstGeom>
        </p:spPr>
        <p:txBody>
          <a:bodyPr wrap="square">
            <a:spAutoFit/>
          </a:bodyPr>
          <a:lstStyle/>
          <a:p>
            <a:pPr marL="233363" indent="-233363">
              <a:lnSpc>
                <a:spcPct val="107000"/>
              </a:lnSpc>
              <a:spcAft>
                <a:spcPts val="800"/>
              </a:spcAft>
              <a:buFont typeface="Arial" panose="020B0604020202020204" pitchFamily="34" charset="0"/>
              <a:buChar char="•"/>
            </a:pPr>
            <a:r>
              <a:rPr lang="en-US" sz="2800">
                <a:latin typeface="Calibri" panose="020F0502020204030204" pitchFamily="34" charset="0"/>
                <a:ea typeface="Calibri" panose="020F0502020204030204" pitchFamily="34" charset="0"/>
                <a:cs typeface="Times New Roman" panose="02020603050405020304" pitchFamily="18" charset="0"/>
              </a:rPr>
              <a:t>The keyword </a:t>
            </a:r>
            <a:r>
              <a:rPr lang="en-US" sz="2800" b="1">
                <a:latin typeface="Calibri" panose="020F0502020204030204" pitchFamily="34" charset="0"/>
                <a:ea typeface="Calibri" panose="020F0502020204030204" pitchFamily="34" charset="0"/>
                <a:cs typeface="Times New Roman" panose="02020603050405020304" pitchFamily="18" charset="0"/>
              </a:rPr>
              <a:t>some</a:t>
            </a:r>
            <a:r>
              <a:rPr lang="en-US" sz="2800">
                <a:latin typeface="Calibri" panose="020F0502020204030204" pitchFamily="34" charset="0"/>
                <a:ea typeface="Calibri" panose="020F0502020204030204" pitchFamily="34" charset="0"/>
                <a:cs typeface="Times New Roman" panose="02020603050405020304" pitchFamily="18" charset="0"/>
              </a:rPr>
              <a:t> means: at least one (i.e., one or more)</a:t>
            </a:r>
          </a:p>
          <a:p>
            <a:pPr marL="233363" indent="-233363">
              <a:spcAft>
                <a:spcPts val="1200"/>
              </a:spcAft>
              <a:buFont typeface="Arial" panose="020B0604020202020204" pitchFamily="34" charset="0"/>
              <a:buChar char="•"/>
            </a:pPr>
            <a:r>
              <a:rPr lang="en-US" sz="2800">
                <a:latin typeface="Calibri" panose="020F0502020204030204" pitchFamily="34" charset="0"/>
                <a:ea typeface="Calibri" panose="020F0502020204030204" pitchFamily="34" charset="0"/>
                <a:cs typeface="Times New Roman" panose="02020603050405020304" pitchFamily="18" charset="0"/>
              </a:rPr>
              <a:t>The vertical bar ( | ) is read “is such that”</a:t>
            </a:r>
          </a:p>
          <a:p>
            <a:pPr marL="233363" indent="-233363">
              <a:buFont typeface="Arial" panose="020B0604020202020204" pitchFamily="34" charset="0"/>
              <a:buChar char="•"/>
            </a:pPr>
            <a:r>
              <a:rPr lang="en-US" sz="2800">
                <a:latin typeface="Calibri" panose="020F0502020204030204" pitchFamily="34" charset="0"/>
                <a:ea typeface="Calibri" panose="020F0502020204030204" pitchFamily="34" charset="0"/>
                <a:cs typeface="Times New Roman" panose="02020603050405020304" pitchFamily="18" charset="0"/>
              </a:rPr>
              <a:t>Read the constraint as: There is a Snapshot </a:t>
            </a:r>
            <a:r>
              <a:rPr lang="en-US" sz="2800">
                <a:latin typeface="Courier New" panose="02070309020205020404" pitchFamily="49" charset="0"/>
                <a:ea typeface="Calibri" panose="020F0502020204030204" pitchFamily="34" charset="0"/>
                <a:cs typeface="Courier New" panose="02070309020205020404" pitchFamily="49" charset="0"/>
              </a:rPr>
              <a:t>s</a:t>
            </a:r>
            <a:r>
              <a:rPr lang="en-US" sz="2800">
                <a:latin typeface="Calibri" panose="020F0502020204030204" pitchFamily="34" charset="0"/>
                <a:ea typeface="Calibri" panose="020F0502020204030204" pitchFamily="34" charset="0"/>
                <a:cs typeface="Times New Roman" panose="02020603050405020304" pitchFamily="18" charset="0"/>
              </a:rPr>
              <a:t> in which </a:t>
            </a:r>
            <a:r>
              <a:rPr lang="en-US" sz="2800">
                <a:latin typeface="Courier New" panose="02070309020205020404" pitchFamily="49" charset="0"/>
                <a:ea typeface="Calibri" panose="020F0502020204030204" pitchFamily="34" charset="0"/>
                <a:cs typeface="Courier New" panose="02070309020205020404" pitchFamily="49" charset="0"/>
              </a:rPr>
              <a:t>s.side2 </a:t>
            </a:r>
            <a:r>
              <a:rPr lang="en-US" sz="2800">
                <a:latin typeface="Calibri" panose="020F0502020204030204" pitchFamily="34" charset="0"/>
                <a:ea typeface="Calibri" panose="020F0502020204030204" pitchFamily="34" charset="0"/>
                <a:cs typeface="Times New Roman" panose="02020603050405020304" pitchFamily="18" charset="0"/>
              </a:rPr>
              <a:t>has farmer, goat, cabbage, and wolf, and </a:t>
            </a:r>
            <a:r>
              <a:rPr lang="en-US" sz="2800">
                <a:latin typeface="Courier New" panose="02070309020205020404" pitchFamily="49" charset="0"/>
                <a:ea typeface="Calibri" panose="020F0502020204030204" pitchFamily="34" charset="0"/>
                <a:cs typeface="Courier New" panose="02070309020205020404" pitchFamily="49" charset="0"/>
              </a:rPr>
              <a:t>s.side1</a:t>
            </a:r>
            <a:r>
              <a:rPr lang="en-US" sz="2800">
                <a:ea typeface="Calibri" panose="020F0502020204030204" pitchFamily="34" charset="0"/>
                <a:cs typeface="Courier New" panose="02070309020205020404" pitchFamily="49" charset="0"/>
              </a:rPr>
              <a:t> </a:t>
            </a:r>
            <a:r>
              <a:rPr lang="en-US" sz="2800">
                <a:latin typeface="Calibri" panose="020F0502020204030204" pitchFamily="34" charset="0"/>
                <a:ea typeface="Calibri" panose="020F0502020204030204" pitchFamily="34" charset="0"/>
                <a:cs typeface="Times New Roman" panose="02020603050405020304" pitchFamily="18" charset="0"/>
              </a:rPr>
              <a:t>has nothing</a:t>
            </a:r>
            <a:endParaRPr lang="en-US" sz="2800"/>
          </a:p>
        </p:txBody>
      </p:sp>
    </p:spTree>
    <p:extLst>
      <p:ext uri="{BB962C8B-B14F-4D97-AF65-F5344CB8AC3E}">
        <p14:creationId xmlns:p14="http://schemas.microsoft.com/office/powerpoint/2010/main" val="389733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915C7-468D-46D0-9F7C-871B870BC510}"/>
              </a:ext>
            </a:extLst>
          </p:cNvPr>
          <p:cNvSpPr>
            <a:spLocks noGrp="1"/>
          </p:cNvSpPr>
          <p:nvPr>
            <p:ph type="title"/>
          </p:nvPr>
        </p:nvSpPr>
        <p:spPr/>
        <p:txBody>
          <a:bodyPr/>
          <a:lstStyle/>
          <a:p>
            <a:r>
              <a:rPr lang="en-US"/>
              <a:t>Every snapshot has these constraints</a:t>
            </a:r>
          </a:p>
        </p:txBody>
      </p:sp>
      <p:sp>
        <p:nvSpPr>
          <p:cNvPr id="3" name="Content Placeholder 2">
            <a:extLst>
              <a:ext uri="{FF2B5EF4-FFF2-40B4-BE49-F238E27FC236}">
                <a16:creationId xmlns:a16="http://schemas.microsoft.com/office/drawing/2014/main" id="{C0B05064-B4C7-4EF3-9E25-BFB5E494DBCD}"/>
              </a:ext>
            </a:extLst>
          </p:cNvPr>
          <p:cNvSpPr>
            <a:spLocks noGrp="1"/>
          </p:cNvSpPr>
          <p:nvPr>
            <p:ph idx="1"/>
          </p:nvPr>
        </p:nvSpPr>
        <p:spPr/>
        <p:txBody>
          <a:bodyPr/>
          <a:lstStyle/>
          <a:p>
            <a:r>
              <a:rPr lang="en-US" b="1"/>
              <a:t>Constraint: </a:t>
            </a:r>
            <a:r>
              <a:rPr lang="en-US"/>
              <a:t>If the farmer is on side1, then the goat and cabbage must not be on side2, and vice versa.</a:t>
            </a:r>
          </a:p>
          <a:p>
            <a:r>
              <a:rPr lang="en-US" b="1"/>
              <a:t>Constraint: </a:t>
            </a:r>
            <a:r>
              <a:rPr lang="en-US"/>
              <a:t>If the farmer is on side1, then the goat and wolf must not be on side2, and vice versa.</a:t>
            </a:r>
          </a:p>
        </p:txBody>
      </p:sp>
    </p:spTree>
    <p:extLst>
      <p:ext uri="{BB962C8B-B14F-4D97-AF65-F5344CB8AC3E}">
        <p14:creationId xmlns:p14="http://schemas.microsoft.com/office/powerpoint/2010/main" val="6281323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B8B9-C678-466F-BEE1-CD46FB9CC28A}"/>
              </a:ext>
            </a:extLst>
          </p:cNvPr>
          <p:cNvSpPr>
            <a:spLocks noGrp="1"/>
          </p:cNvSpPr>
          <p:nvPr>
            <p:ph type="title"/>
          </p:nvPr>
        </p:nvSpPr>
        <p:spPr/>
        <p:txBody>
          <a:bodyPr/>
          <a:lstStyle/>
          <a:p>
            <a:r>
              <a:rPr lang="en-US"/>
              <a:t>The constraints are expressed in a fact:</a:t>
            </a:r>
          </a:p>
        </p:txBody>
      </p:sp>
      <p:sp>
        <p:nvSpPr>
          <p:cNvPr id="4" name="Rectangle 3">
            <a:extLst>
              <a:ext uri="{FF2B5EF4-FFF2-40B4-BE49-F238E27FC236}">
                <a16:creationId xmlns:a16="http://schemas.microsoft.com/office/drawing/2014/main" id="{10276A48-9805-4521-B495-3254596752E9}"/>
              </a:ext>
            </a:extLst>
          </p:cNvPr>
          <p:cNvSpPr/>
          <p:nvPr/>
        </p:nvSpPr>
        <p:spPr>
          <a:xfrm>
            <a:off x="1584960" y="1690688"/>
            <a:ext cx="7509164" cy="2677656"/>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not_left_alone_together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no</a:t>
            </a:r>
            <a:r>
              <a:rPr lang="en-US" sz="2400">
                <a:latin typeface="Calibri" panose="020F0502020204030204" pitchFamily="34" charset="0"/>
                <a:ea typeface="Calibri" panose="020F0502020204030204" pitchFamily="34" charset="0"/>
                <a:cs typeface="Times New Roman" panose="02020603050405020304" pitchFamily="18" charset="0"/>
              </a:rPr>
              <a:t> s: Snapshot |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cabbage in s.side2)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cabbage in s.side1)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wolf in s.side2)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wolf in s.side1)</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Tree>
    <p:extLst>
      <p:ext uri="{BB962C8B-B14F-4D97-AF65-F5344CB8AC3E}">
        <p14:creationId xmlns:p14="http://schemas.microsoft.com/office/powerpoint/2010/main" val="11606658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0276A48-9805-4521-B495-3254596752E9}"/>
              </a:ext>
            </a:extLst>
          </p:cNvPr>
          <p:cNvSpPr/>
          <p:nvPr/>
        </p:nvSpPr>
        <p:spPr>
          <a:xfrm>
            <a:off x="1468582" y="593406"/>
            <a:ext cx="7509164" cy="2677656"/>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not_left_alone_together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no</a:t>
            </a:r>
            <a:r>
              <a:rPr lang="en-US" sz="2400">
                <a:latin typeface="Calibri" panose="020F0502020204030204" pitchFamily="34" charset="0"/>
                <a:ea typeface="Calibri" panose="020F0502020204030204" pitchFamily="34" charset="0"/>
                <a:cs typeface="Times New Roman" panose="02020603050405020304" pitchFamily="18" charset="0"/>
              </a:rPr>
              <a:t> s: Snapshot |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cabbage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cabbage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wolf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or</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s.side2)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(goat + wolf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s.side1)</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3" name="Rectangle 2">
            <a:extLst>
              <a:ext uri="{FF2B5EF4-FFF2-40B4-BE49-F238E27FC236}">
                <a16:creationId xmlns:a16="http://schemas.microsoft.com/office/drawing/2014/main" id="{B78AB4F3-FF19-40ED-9991-7FF20F25A41E}"/>
              </a:ext>
            </a:extLst>
          </p:cNvPr>
          <p:cNvSpPr/>
          <p:nvPr/>
        </p:nvSpPr>
        <p:spPr>
          <a:xfrm>
            <a:off x="888076" y="3607145"/>
            <a:ext cx="10383982" cy="2831929"/>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2400">
                <a:latin typeface="Calibri" panose="020F0502020204030204" pitchFamily="34" charset="0"/>
                <a:ea typeface="Calibri" panose="020F0502020204030204" pitchFamily="34" charset="0"/>
                <a:cs typeface="Times New Roman" panose="02020603050405020304" pitchFamily="18" charset="0"/>
              </a:rPr>
              <a:t>The keyword </a:t>
            </a:r>
            <a:r>
              <a:rPr lang="en-US" sz="2400" b="1">
                <a:latin typeface="Calibri" panose="020F0502020204030204" pitchFamily="34" charset="0"/>
                <a:ea typeface="Calibri" panose="020F0502020204030204" pitchFamily="34" charset="0"/>
                <a:cs typeface="Times New Roman" panose="02020603050405020304" pitchFamily="18" charset="0"/>
              </a:rPr>
              <a:t>no</a:t>
            </a:r>
            <a:r>
              <a:rPr lang="en-US" sz="2400">
                <a:latin typeface="Calibri" panose="020F0502020204030204" pitchFamily="34" charset="0"/>
                <a:ea typeface="Calibri" panose="020F0502020204030204" pitchFamily="34" charset="0"/>
                <a:cs typeface="Times New Roman" panose="02020603050405020304" pitchFamily="18" charset="0"/>
              </a:rPr>
              <a:t> means: Zero occurrences. The keyword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means: Is in the set, e.g., A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B means all the members of set A are in set B. </a:t>
            </a:r>
          </a:p>
          <a:p>
            <a:pPr marL="285750" indent="-285750">
              <a:buFont typeface="Arial" panose="020B0604020202020204" pitchFamily="34" charset="0"/>
              <a:buChar char="•"/>
            </a:pPr>
            <a:r>
              <a:rPr lang="en-US" sz="2400">
                <a:latin typeface="Calibri" panose="020F0502020204030204" pitchFamily="34" charset="0"/>
                <a:ea typeface="Calibri" panose="020F0502020204030204" pitchFamily="34" charset="0"/>
                <a:cs typeface="Times New Roman" panose="02020603050405020304" pitchFamily="18" charset="0"/>
              </a:rPr>
              <a:t>Read the constraint as: There is no Snapshot </a:t>
            </a:r>
            <a:r>
              <a:rPr lang="en-US" sz="2400">
                <a:latin typeface="Courier New" panose="02070309020205020404" pitchFamily="49" charset="0"/>
                <a:ea typeface="Calibri" panose="020F0502020204030204" pitchFamily="34" charset="0"/>
                <a:cs typeface="Courier New" panose="02070309020205020404" pitchFamily="49" charset="0"/>
              </a:rPr>
              <a:t>s</a:t>
            </a:r>
            <a:r>
              <a:rPr lang="en-US" sz="2400">
                <a:latin typeface="Calibri" panose="020F0502020204030204" pitchFamily="34" charset="0"/>
                <a:ea typeface="Calibri" panose="020F0502020204030204" pitchFamily="34" charset="0"/>
                <a:cs typeface="Times New Roman" panose="02020603050405020304" pitchFamily="18" charset="0"/>
              </a:rPr>
              <a:t> in which the farmer is on </a:t>
            </a:r>
            <a:r>
              <a:rPr lang="en-US" sz="2400">
                <a:latin typeface="Courier New" panose="02070309020205020404" pitchFamily="49" charset="0"/>
                <a:ea typeface="Calibri" panose="020F0502020204030204" pitchFamily="34" charset="0"/>
                <a:cs typeface="Courier New" panose="02070309020205020404" pitchFamily="49" charset="0"/>
              </a:rPr>
              <a:t>s.side1</a:t>
            </a:r>
            <a:r>
              <a:rPr lang="en-US" sz="2400">
                <a:latin typeface="Calibri" panose="020F0502020204030204" pitchFamily="34" charset="0"/>
                <a:ea typeface="Calibri" panose="020F0502020204030204" pitchFamily="34" charset="0"/>
                <a:cs typeface="Times New Roman" panose="02020603050405020304" pitchFamily="18" charset="0"/>
              </a:rPr>
              <a:t> while the goat and cabbage are on </a:t>
            </a:r>
            <a:r>
              <a:rPr lang="en-US" sz="2400">
                <a:latin typeface="Courier New" panose="02070309020205020404" pitchFamily="49" charset="0"/>
                <a:ea typeface="Calibri" panose="020F0502020204030204" pitchFamily="34" charset="0"/>
                <a:cs typeface="Courier New" panose="02070309020205020404" pitchFamily="49" charset="0"/>
              </a:rPr>
              <a:t>s.side2</a:t>
            </a:r>
            <a:r>
              <a:rPr lang="en-US" sz="2400">
                <a:latin typeface="Calibri" panose="020F0502020204030204" pitchFamily="34" charset="0"/>
                <a:ea typeface="Calibri" panose="020F0502020204030204" pitchFamily="34" charset="0"/>
                <a:cs typeface="Times New Roman" panose="02020603050405020304" pitchFamily="18" charset="0"/>
              </a:rPr>
              <a:t>, or the farmer is on </a:t>
            </a:r>
            <a:r>
              <a:rPr lang="en-US" sz="2400">
                <a:latin typeface="Courier New" panose="02070309020205020404" pitchFamily="49" charset="0"/>
                <a:ea typeface="Calibri" panose="020F0502020204030204" pitchFamily="34" charset="0"/>
                <a:cs typeface="Courier New" panose="02070309020205020404" pitchFamily="49" charset="0"/>
              </a:rPr>
              <a:t>s.side2</a:t>
            </a:r>
            <a:r>
              <a:rPr lang="en-US" sz="2400">
                <a:latin typeface="Calibri" panose="020F0502020204030204" pitchFamily="34" charset="0"/>
                <a:ea typeface="Calibri" panose="020F0502020204030204" pitchFamily="34" charset="0"/>
                <a:cs typeface="Times New Roman" panose="02020603050405020304" pitchFamily="18" charset="0"/>
              </a:rPr>
              <a:t> while the goat and cabbage are on </a:t>
            </a:r>
            <a:r>
              <a:rPr lang="en-US" sz="2400">
                <a:latin typeface="Courier New" panose="02070309020205020404" pitchFamily="49" charset="0"/>
                <a:ea typeface="Calibri" panose="020F0502020204030204" pitchFamily="34" charset="0"/>
                <a:cs typeface="Courier New" panose="02070309020205020404" pitchFamily="49" charset="0"/>
              </a:rPr>
              <a:t>s.side1</a:t>
            </a:r>
            <a:r>
              <a:rPr lang="en-US" sz="2400">
                <a:latin typeface="Calibri" panose="020F0502020204030204" pitchFamily="34" charset="0"/>
                <a:ea typeface="Calibri" panose="020F0502020204030204" pitchFamily="34" charset="0"/>
                <a:cs typeface="Times New Roman" panose="02020603050405020304" pitchFamily="18" charset="0"/>
              </a:rPr>
              <a:t>, or the farmer is on </a:t>
            </a:r>
            <a:r>
              <a:rPr lang="en-US" sz="2400">
                <a:latin typeface="Courier New" panose="02070309020205020404" pitchFamily="49" charset="0"/>
                <a:ea typeface="Calibri" panose="020F0502020204030204" pitchFamily="34" charset="0"/>
                <a:cs typeface="Courier New" panose="02070309020205020404" pitchFamily="49" charset="0"/>
              </a:rPr>
              <a:t>s.side1</a:t>
            </a:r>
            <a:r>
              <a:rPr lang="en-US" sz="2400">
                <a:latin typeface="Calibri" panose="020F0502020204030204" pitchFamily="34" charset="0"/>
                <a:ea typeface="Calibri" panose="020F0502020204030204" pitchFamily="34" charset="0"/>
                <a:cs typeface="Times New Roman" panose="02020603050405020304" pitchFamily="18" charset="0"/>
              </a:rPr>
              <a:t> while the goat and wolf are on </a:t>
            </a:r>
            <a:r>
              <a:rPr lang="en-US" sz="2400">
                <a:latin typeface="Courier New" panose="02070309020205020404" pitchFamily="49" charset="0"/>
                <a:ea typeface="Calibri" panose="020F0502020204030204" pitchFamily="34" charset="0"/>
                <a:cs typeface="Courier New" panose="02070309020205020404" pitchFamily="49" charset="0"/>
              </a:rPr>
              <a:t>s.side2</a:t>
            </a:r>
            <a:r>
              <a:rPr lang="en-US" sz="2400">
                <a:latin typeface="Calibri" panose="020F0502020204030204" pitchFamily="34" charset="0"/>
                <a:ea typeface="Calibri" panose="020F0502020204030204" pitchFamily="34" charset="0"/>
                <a:cs typeface="Times New Roman" panose="02020603050405020304" pitchFamily="18" charset="0"/>
              </a:rPr>
              <a:t>, or the farmer is on </a:t>
            </a:r>
            <a:r>
              <a:rPr lang="en-US" sz="2400">
                <a:latin typeface="Courier New" panose="02070309020205020404" pitchFamily="49" charset="0"/>
                <a:ea typeface="Calibri" panose="020F0502020204030204" pitchFamily="34" charset="0"/>
                <a:cs typeface="Courier New" panose="02070309020205020404" pitchFamily="49" charset="0"/>
              </a:rPr>
              <a:t>s.side2</a:t>
            </a:r>
            <a:r>
              <a:rPr lang="en-US" sz="2400">
                <a:latin typeface="Calibri" panose="020F0502020204030204" pitchFamily="34" charset="0"/>
                <a:ea typeface="Calibri" panose="020F0502020204030204" pitchFamily="34" charset="0"/>
                <a:cs typeface="Times New Roman" panose="02020603050405020304" pitchFamily="18" charset="0"/>
              </a:rPr>
              <a:t> while the goat and wolf are on </a:t>
            </a:r>
            <a:r>
              <a:rPr lang="en-US" sz="2400">
                <a:latin typeface="Courier New" panose="02070309020205020404" pitchFamily="49" charset="0"/>
                <a:ea typeface="Calibri" panose="020F0502020204030204" pitchFamily="34" charset="0"/>
                <a:cs typeface="Courier New" panose="02070309020205020404" pitchFamily="49" charset="0"/>
              </a:rPr>
              <a:t>s.side1</a:t>
            </a: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Tree>
    <p:extLst>
      <p:ext uri="{BB962C8B-B14F-4D97-AF65-F5344CB8AC3E}">
        <p14:creationId xmlns:p14="http://schemas.microsoft.com/office/powerpoint/2010/main" val="3418307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008D8E-2DC6-424D-83C2-69AC2BEE0B70}"/>
              </a:ext>
            </a:extLst>
          </p:cNvPr>
          <p:cNvSpPr>
            <a:spLocks noGrp="1"/>
          </p:cNvSpPr>
          <p:nvPr>
            <p:ph type="title"/>
          </p:nvPr>
        </p:nvSpPr>
        <p:spPr/>
        <p:txBody>
          <a:bodyPr/>
          <a:lstStyle/>
          <a:p>
            <a:r>
              <a:rPr lang="en-US"/>
              <a:t>Case 1: Farmer moves an item to side 2</a:t>
            </a:r>
          </a:p>
        </p:txBody>
      </p:sp>
      <p:sp>
        <p:nvSpPr>
          <p:cNvPr id="4" name="Content Placeholder 3">
            <a:extLst>
              <a:ext uri="{FF2B5EF4-FFF2-40B4-BE49-F238E27FC236}">
                <a16:creationId xmlns:a16="http://schemas.microsoft.com/office/drawing/2014/main" id="{0366A88C-4329-4D17-A90B-110045AD2654}"/>
              </a:ext>
            </a:extLst>
          </p:cNvPr>
          <p:cNvSpPr>
            <a:spLocks noGrp="1"/>
          </p:cNvSpPr>
          <p:nvPr>
            <p:ph idx="1"/>
          </p:nvPr>
        </p:nvSpPr>
        <p:spPr>
          <a:xfrm>
            <a:off x="838200" y="1825625"/>
            <a:ext cx="10515600" cy="1948353"/>
          </a:xfrm>
        </p:spPr>
        <p:txBody>
          <a:bodyPr/>
          <a:lstStyle/>
          <a:p>
            <a:r>
              <a:rPr lang="en-US" b="1"/>
              <a:t>Constraint: </a:t>
            </a:r>
            <a:r>
              <a:rPr lang="en-US"/>
              <a:t>For each snapshot </a:t>
            </a:r>
            <a:r>
              <a:rPr lang="en-US">
                <a:latin typeface="Courier New" panose="02070309020205020404" pitchFamily="49" charset="0"/>
                <a:cs typeface="Courier New" panose="02070309020205020404" pitchFamily="49" charset="0"/>
              </a:rPr>
              <a:t>s</a:t>
            </a:r>
            <a:r>
              <a:rPr lang="en-US"/>
              <a:t>, if the farmer is on </a:t>
            </a:r>
            <a:r>
              <a:rPr lang="en-US">
                <a:latin typeface="Courier New" panose="02070309020205020404" pitchFamily="49" charset="0"/>
                <a:cs typeface="Courier New" panose="02070309020205020404" pitchFamily="49" charset="0"/>
              </a:rPr>
              <a:t>s.side2</a:t>
            </a:r>
            <a:r>
              <a:rPr lang="en-US"/>
              <a:t> (previously he was on </a:t>
            </a:r>
            <a:r>
              <a:rPr lang="en-US">
                <a:latin typeface="Courier New" panose="02070309020205020404" pitchFamily="49" charset="0"/>
                <a:cs typeface="Courier New" panose="02070309020205020404" pitchFamily="49" charset="0"/>
              </a:rPr>
              <a:t>s.side1</a:t>
            </a:r>
            <a:r>
              <a:rPr lang="en-US"/>
              <a:t>), then </a:t>
            </a:r>
            <a:r>
              <a:rPr lang="en-US">
                <a:latin typeface="Courier New" panose="02070309020205020404" pitchFamily="49" charset="0"/>
                <a:cs typeface="Courier New" panose="02070309020205020404" pitchFamily="49" charset="0"/>
              </a:rPr>
              <a:t>s.side2</a:t>
            </a:r>
            <a:r>
              <a:rPr lang="en-US"/>
              <a:t> contains one new item (plus the farmer) and </a:t>
            </a:r>
            <a:r>
              <a:rPr lang="en-US">
                <a:latin typeface="Courier New" panose="02070309020205020404" pitchFamily="49" charset="0"/>
                <a:cs typeface="Courier New" panose="02070309020205020404" pitchFamily="49" charset="0"/>
              </a:rPr>
              <a:t>s.side1</a:t>
            </a:r>
            <a:r>
              <a:rPr lang="en-US"/>
              <a:t> contains one less item (and minus the farmer). </a:t>
            </a:r>
          </a:p>
        </p:txBody>
      </p:sp>
      <p:sp>
        <p:nvSpPr>
          <p:cNvPr id="5" name="Rectangle 4">
            <a:extLst>
              <a:ext uri="{FF2B5EF4-FFF2-40B4-BE49-F238E27FC236}">
                <a16:creationId xmlns:a16="http://schemas.microsoft.com/office/drawing/2014/main" id="{F36C1DFA-70E3-46B2-9450-DBB05919EEE2}"/>
              </a:ext>
            </a:extLst>
          </p:cNvPr>
          <p:cNvSpPr/>
          <p:nvPr/>
        </p:nvSpPr>
        <p:spPr>
          <a:xfrm>
            <a:off x="1451956" y="3724099"/>
            <a:ext cx="6096000" cy="2677656"/>
          </a:xfrm>
          <a:prstGeom prst="rect">
            <a:avLst/>
          </a:prstGeom>
          <a:ln>
            <a:solidFill>
              <a:schemeClr val="bg1">
                <a:lumMod val="75000"/>
              </a:schemeClr>
            </a:solidFill>
          </a:ln>
        </p:spPr>
        <p:txBody>
          <a:bodyPr>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farmer_moves_an_item_to_side_2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all</a:t>
            </a:r>
            <a:r>
              <a:rPr lang="en-US" sz="2400">
                <a:latin typeface="Calibri" panose="020F0502020204030204" pitchFamily="34" charset="0"/>
                <a:ea typeface="Calibri" panose="020F0502020204030204" pitchFamily="34" charset="0"/>
                <a:cs typeface="Times New Roman" panose="02020603050405020304" pitchFamily="18" charset="0"/>
              </a:rPr>
              <a:t> s: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s.prev.side1 =&gt;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some</a:t>
            </a:r>
            <a:r>
              <a:rPr lang="en-US" sz="2400">
                <a:latin typeface="Calibri" panose="020F0502020204030204" pitchFamily="34" charset="0"/>
                <a:ea typeface="Calibri" panose="020F0502020204030204" pitchFamily="34" charset="0"/>
                <a:cs typeface="Times New Roman" panose="02020603050405020304" pitchFamily="18" charset="0"/>
              </a:rPr>
              <a:t> i: s.prev.side1 - farmer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s.prev.side1 - farmer - i)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s.prev.side2 + farmer + i)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Tree>
    <p:extLst>
      <p:ext uri="{BB962C8B-B14F-4D97-AF65-F5344CB8AC3E}">
        <p14:creationId xmlns:p14="http://schemas.microsoft.com/office/powerpoint/2010/main" val="9804181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A89089E-8C59-4DF0-9200-2E97557CE21B}"/>
              </a:ext>
            </a:extLst>
          </p:cNvPr>
          <p:cNvSpPr/>
          <p:nvPr/>
        </p:nvSpPr>
        <p:spPr>
          <a:xfrm>
            <a:off x="4738255" y="4106487"/>
            <a:ext cx="482138" cy="34913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2008D8E-2DC6-424D-83C2-69AC2BEE0B70}"/>
              </a:ext>
            </a:extLst>
          </p:cNvPr>
          <p:cNvSpPr>
            <a:spLocks noGrp="1"/>
          </p:cNvSpPr>
          <p:nvPr>
            <p:ph type="title"/>
          </p:nvPr>
        </p:nvSpPr>
        <p:spPr/>
        <p:txBody>
          <a:bodyPr/>
          <a:lstStyle/>
          <a:p>
            <a:r>
              <a:rPr lang="en-US"/>
              <a:t>Implication (if-then)</a:t>
            </a:r>
          </a:p>
        </p:txBody>
      </p:sp>
      <p:sp>
        <p:nvSpPr>
          <p:cNvPr id="5" name="Rectangle 4">
            <a:extLst>
              <a:ext uri="{FF2B5EF4-FFF2-40B4-BE49-F238E27FC236}">
                <a16:creationId xmlns:a16="http://schemas.microsoft.com/office/drawing/2014/main" id="{F36C1DFA-70E3-46B2-9450-DBB05919EEE2}"/>
              </a:ext>
            </a:extLst>
          </p:cNvPr>
          <p:cNvSpPr/>
          <p:nvPr/>
        </p:nvSpPr>
        <p:spPr>
          <a:xfrm>
            <a:off x="1451956" y="3325091"/>
            <a:ext cx="6096000" cy="2677656"/>
          </a:xfrm>
          <a:prstGeom prst="rect">
            <a:avLst/>
          </a:prstGeom>
          <a:ln>
            <a:solidFill>
              <a:schemeClr val="bg1">
                <a:lumMod val="75000"/>
              </a:schemeClr>
            </a:solidFill>
          </a:ln>
        </p:spPr>
        <p:txBody>
          <a:bodyPr>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farmer_moves_an_item_to_side_2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all</a:t>
            </a:r>
            <a:r>
              <a:rPr lang="en-US" sz="2400">
                <a:latin typeface="Calibri" panose="020F0502020204030204" pitchFamily="34" charset="0"/>
                <a:ea typeface="Calibri" panose="020F0502020204030204" pitchFamily="34" charset="0"/>
                <a:cs typeface="Times New Roman" panose="02020603050405020304" pitchFamily="18" charset="0"/>
              </a:rPr>
              <a:t> s: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s.prev.side1 =&gt;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some</a:t>
            </a:r>
            <a:r>
              <a:rPr lang="en-US" sz="2400">
                <a:latin typeface="Calibri" panose="020F0502020204030204" pitchFamily="34" charset="0"/>
                <a:ea typeface="Calibri" panose="020F0502020204030204" pitchFamily="34" charset="0"/>
                <a:cs typeface="Times New Roman" panose="02020603050405020304" pitchFamily="18" charset="0"/>
              </a:rPr>
              <a:t> i: s.prev.side1 - farmer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s.prev.side1 - farmer - i)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s.prev.side2 + farmer + i)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cxnSp>
        <p:nvCxnSpPr>
          <p:cNvPr id="7" name="Straight Arrow Connector 6">
            <a:extLst>
              <a:ext uri="{FF2B5EF4-FFF2-40B4-BE49-F238E27FC236}">
                <a16:creationId xmlns:a16="http://schemas.microsoft.com/office/drawing/2014/main" id="{59C1DF07-B74F-45DA-8C52-1739DF358F17}"/>
              </a:ext>
            </a:extLst>
          </p:cNvPr>
          <p:cNvCxnSpPr/>
          <p:nvPr/>
        </p:nvCxnSpPr>
        <p:spPr>
          <a:xfrm flipH="1">
            <a:off x="5220393" y="3773978"/>
            <a:ext cx="2909454" cy="4488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F5B8DE7-EFAB-40ED-B9B8-70B79A568D5B}"/>
              </a:ext>
            </a:extLst>
          </p:cNvPr>
          <p:cNvSpPr txBox="1"/>
          <p:nvPr/>
        </p:nvSpPr>
        <p:spPr>
          <a:xfrm>
            <a:off x="8161713" y="3570901"/>
            <a:ext cx="3805844" cy="1477328"/>
          </a:xfrm>
          <a:prstGeom prst="rect">
            <a:avLst/>
          </a:prstGeom>
          <a:solidFill>
            <a:srgbClr val="FFFF00"/>
          </a:solidFill>
        </p:spPr>
        <p:txBody>
          <a:bodyPr wrap="square" rtlCol="0">
            <a:spAutoFit/>
          </a:bodyPr>
          <a:lstStyle/>
          <a:p>
            <a:r>
              <a:rPr lang="en-US"/>
              <a:t>The arrow (equals symbol followed by greater-than symbol) means “implies”. A =&gt; B means this: If constraint A is satisfied, then constraint B must be satisfied.</a:t>
            </a:r>
          </a:p>
        </p:txBody>
      </p:sp>
    </p:spTree>
    <p:extLst>
      <p:ext uri="{BB962C8B-B14F-4D97-AF65-F5344CB8AC3E}">
        <p14:creationId xmlns:p14="http://schemas.microsoft.com/office/powerpoint/2010/main" val="3903728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EA89089E-8C59-4DF0-9200-2E97557CE21B}"/>
              </a:ext>
            </a:extLst>
          </p:cNvPr>
          <p:cNvSpPr/>
          <p:nvPr/>
        </p:nvSpPr>
        <p:spPr>
          <a:xfrm>
            <a:off x="5320143" y="4940933"/>
            <a:ext cx="192024" cy="19042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2008D8E-2DC6-424D-83C2-69AC2BEE0B70}"/>
              </a:ext>
            </a:extLst>
          </p:cNvPr>
          <p:cNvSpPr>
            <a:spLocks noGrp="1"/>
          </p:cNvSpPr>
          <p:nvPr>
            <p:ph type="title"/>
          </p:nvPr>
        </p:nvSpPr>
        <p:spPr/>
        <p:txBody>
          <a:bodyPr/>
          <a:lstStyle/>
          <a:p>
            <a:r>
              <a:rPr lang="en-US"/>
              <a:t>Set subtraction</a:t>
            </a:r>
          </a:p>
        </p:txBody>
      </p:sp>
      <p:sp>
        <p:nvSpPr>
          <p:cNvPr id="5" name="Rectangle 4">
            <a:extLst>
              <a:ext uri="{FF2B5EF4-FFF2-40B4-BE49-F238E27FC236}">
                <a16:creationId xmlns:a16="http://schemas.microsoft.com/office/drawing/2014/main" id="{F36C1DFA-70E3-46B2-9450-DBB05919EEE2}"/>
              </a:ext>
            </a:extLst>
          </p:cNvPr>
          <p:cNvSpPr/>
          <p:nvPr/>
        </p:nvSpPr>
        <p:spPr>
          <a:xfrm>
            <a:off x="1451956" y="3325091"/>
            <a:ext cx="6096000" cy="2677656"/>
          </a:xfrm>
          <a:prstGeom prst="rect">
            <a:avLst/>
          </a:prstGeom>
          <a:ln>
            <a:solidFill>
              <a:schemeClr val="bg1">
                <a:lumMod val="75000"/>
              </a:schemeClr>
            </a:solidFill>
          </a:ln>
        </p:spPr>
        <p:txBody>
          <a:bodyPr>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farmer_moves_an_item_to_side_2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all s: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farmer </a:t>
            </a:r>
            <a:r>
              <a:rPr lang="en-US" sz="2400" b="1">
                <a:latin typeface="Calibri" panose="020F0502020204030204" pitchFamily="34" charset="0"/>
                <a:ea typeface="Calibri" panose="020F0502020204030204" pitchFamily="34" charset="0"/>
                <a:cs typeface="Times New Roman" panose="02020603050405020304" pitchFamily="18" charset="0"/>
              </a:rPr>
              <a:t>in</a:t>
            </a:r>
            <a:r>
              <a:rPr lang="en-US" sz="2400">
                <a:latin typeface="Calibri" panose="020F0502020204030204" pitchFamily="34" charset="0"/>
                <a:ea typeface="Calibri" panose="020F0502020204030204" pitchFamily="34" charset="0"/>
                <a:cs typeface="Times New Roman" panose="02020603050405020304" pitchFamily="18" charset="0"/>
              </a:rPr>
              <a:t> s.prev.side1 =&gt;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some</a:t>
            </a:r>
            <a:r>
              <a:rPr lang="en-US" sz="2400">
                <a:latin typeface="Calibri" panose="020F0502020204030204" pitchFamily="34" charset="0"/>
                <a:ea typeface="Calibri" panose="020F0502020204030204" pitchFamily="34" charset="0"/>
                <a:cs typeface="Times New Roman" panose="02020603050405020304" pitchFamily="18" charset="0"/>
              </a:rPr>
              <a:t> i: s.prev.side1 - farmer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s.prev.side1 - farmer - i) </a:t>
            </a:r>
            <a:r>
              <a:rPr lang="en-US" sz="2400" b="1">
                <a:latin typeface="Calibri" panose="020F0502020204030204" pitchFamily="34" charset="0"/>
                <a:ea typeface="Calibri" panose="020F0502020204030204" pitchFamily="34" charset="0"/>
                <a:cs typeface="Times New Roman" panose="02020603050405020304" pitchFamily="18" charset="0"/>
              </a:rPr>
              <a:t>and</a:t>
            </a:r>
            <a:r>
              <a:rPr lang="en-US" sz="2400">
                <a:latin typeface="Calibri" panose="020F0502020204030204" pitchFamily="34" charset="0"/>
                <a:ea typeface="Calibri" panose="020F0502020204030204" pitchFamily="34" charset="0"/>
                <a:cs typeface="Times New Roman" panose="02020603050405020304" pitchFamily="18" charset="0"/>
              </a:rPr>
              <a: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s.prev.side2 + farmer + i)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cxnSp>
        <p:nvCxnSpPr>
          <p:cNvPr id="7" name="Straight Arrow Connector 6">
            <a:extLst>
              <a:ext uri="{FF2B5EF4-FFF2-40B4-BE49-F238E27FC236}">
                <a16:creationId xmlns:a16="http://schemas.microsoft.com/office/drawing/2014/main" id="{59C1DF07-B74F-45DA-8C52-1739DF358F17}"/>
              </a:ext>
            </a:extLst>
          </p:cNvPr>
          <p:cNvCxnSpPr>
            <a:cxnSpLocks/>
          </p:cNvCxnSpPr>
          <p:nvPr/>
        </p:nvCxnSpPr>
        <p:spPr>
          <a:xfrm flipH="1">
            <a:off x="5512167" y="3773978"/>
            <a:ext cx="2617680" cy="11669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F5B8DE7-EFAB-40ED-B9B8-70B79A568D5B}"/>
              </a:ext>
            </a:extLst>
          </p:cNvPr>
          <p:cNvSpPr txBox="1"/>
          <p:nvPr/>
        </p:nvSpPr>
        <p:spPr>
          <a:xfrm>
            <a:off x="8161713" y="3570901"/>
            <a:ext cx="3805844" cy="646331"/>
          </a:xfrm>
          <a:prstGeom prst="rect">
            <a:avLst/>
          </a:prstGeom>
          <a:solidFill>
            <a:srgbClr val="FFFF00"/>
          </a:solidFill>
        </p:spPr>
        <p:txBody>
          <a:bodyPr wrap="square" rtlCol="0">
            <a:spAutoFit/>
          </a:bodyPr>
          <a:lstStyle/>
          <a:p>
            <a:r>
              <a:rPr lang="en-US"/>
              <a:t>The minus symbol ( - ) means set difference (set subtraction).</a:t>
            </a:r>
          </a:p>
        </p:txBody>
      </p:sp>
    </p:spTree>
    <p:extLst>
      <p:ext uri="{BB962C8B-B14F-4D97-AF65-F5344CB8AC3E}">
        <p14:creationId xmlns:p14="http://schemas.microsoft.com/office/powerpoint/2010/main" val="1401797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008D8E-2DC6-424D-83C2-69AC2BEE0B70}"/>
              </a:ext>
            </a:extLst>
          </p:cNvPr>
          <p:cNvSpPr>
            <a:spLocks noGrp="1"/>
          </p:cNvSpPr>
          <p:nvPr>
            <p:ph type="title"/>
          </p:nvPr>
        </p:nvSpPr>
        <p:spPr/>
        <p:txBody>
          <a:bodyPr/>
          <a:lstStyle/>
          <a:p>
            <a:r>
              <a:rPr lang="en-US"/>
              <a:t>Case 2: Farmer </a:t>
            </a:r>
            <a:r>
              <a:rPr lang="en-US" i="1"/>
              <a:t>might</a:t>
            </a:r>
            <a:r>
              <a:rPr lang="en-US"/>
              <a:t> move an item to side 1</a:t>
            </a:r>
          </a:p>
        </p:txBody>
      </p:sp>
      <p:sp>
        <p:nvSpPr>
          <p:cNvPr id="4" name="Content Placeholder 3">
            <a:extLst>
              <a:ext uri="{FF2B5EF4-FFF2-40B4-BE49-F238E27FC236}">
                <a16:creationId xmlns:a16="http://schemas.microsoft.com/office/drawing/2014/main" id="{0366A88C-4329-4D17-A90B-110045AD2654}"/>
              </a:ext>
            </a:extLst>
          </p:cNvPr>
          <p:cNvSpPr>
            <a:spLocks noGrp="1"/>
          </p:cNvSpPr>
          <p:nvPr>
            <p:ph idx="1"/>
          </p:nvPr>
        </p:nvSpPr>
        <p:spPr>
          <a:xfrm>
            <a:off x="838200" y="1825625"/>
            <a:ext cx="10515600" cy="2663248"/>
          </a:xfrm>
        </p:spPr>
        <p:txBody>
          <a:bodyPr>
            <a:normAutofit/>
          </a:bodyPr>
          <a:lstStyle/>
          <a:p>
            <a:r>
              <a:rPr lang="en-US" b="1"/>
              <a:t>Constraint: </a:t>
            </a:r>
            <a:r>
              <a:rPr lang="en-US"/>
              <a:t>If the farmer is on side1 (previously he was on side2), then side1 </a:t>
            </a:r>
            <a:r>
              <a:rPr lang="en-US" i="1"/>
              <a:t>might</a:t>
            </a:r>
            <a:r>
              <a:rPr lang="en-US"/>
              <a:t> contain one new item (plus the farmer) and side2 </a:t>
            </a:r>
            <a:r>
              <a:rPr lang="en-US" i="1"/>
              <a:t>might</a:t>
            </a:r>
            <a:r>
              <a:rPr lang="en-US"/>
              <a:t> contains one less item (minus the farmer). Why do I say “might”? Answer: When the farmer returns to side1 he may or may not bring back an item. </a:t>
            </a:r>
          </a:p>
        </p:txBody>
      </p:sp>
      <p:sp>
        <p:nvSpPr>
          <p:cNvPr id="5" name="Rectangle 4">
            <a:extLst>
              <a:ext uri="{FF2B5EF4-FFF2-40B4-BE49-F238E27FC236}">
                <a16:creationId xmlns:a16="http://schemas.microsoft.com/office/drawing/2014/main" id="{F36C1DFA-70E3-46B2-9450-DBB05919EEE2}"/>
              </a:ext>
            </a:extLst>
          </p:cNvPr>
          <p:cNvSpPr/>
          <p:nvPr/>
        </p:nvSpPr>
        <p:spPr>
          <a:xfrm>
            <a:off x="1036319" y="3964213"/>
            <a:ext cx="10950634" cy="2677656"/>
          </a:xfrm>
          <a:prstGeom prst="rect">
            <a:avLst/>
          </a:prstGeom>
          <a:ln>
            <a:solidFill>
              <a:schemeClr val="bg1">
                <a:lumMod val="75000"/>
              </a:schemeClr>
            </a:solidFill>
          </a:ln>
        </p:spPr>
        <p:txBody>
          <a:bodyPr wrap="square">
            <a:spAutoFit/>
          </a:bodyPr>
          <a:lstStyle/>
          <a:p>
            <a:r>
              <a:rPr lang="en-US" sz="2400" b="1"/>
              <a:t>fact</a:t>
            </a:r>
            <a:r>
              <a:rPr lang="en-US" sz="2400"/>
              <a:t> farmer_might_move_an_item_to_side_1 {</a:t>
            </a:r>
            <a:br>
              <a:rPr lang="en-US" sz="2400"/>
            </a:br>
            <a:r>
              <a:rPr lang="en-US" sz="2400"/>
              <a:t>    </a:t>
            </a:r>
            <a:r>
              <a:rPr lang="en-US" sz="2400" b="1"/>
              <a:t>all</a:t>
            </a:r>
            <a:r>
              <a:rPr lang="en-US" sz="2400"/>
              <a:t> s: Snapshot |</a:t>
            </a:r>
            <a:br>
              <a:rPr lang="en-US" sz="2400"/>
            </a:br>
            <a:r>
              <a:rPr lang="en-US" sz="2400"/>
              <a:t>        farmer </a:t>
            </a:r>
            <a:r>
              <a:rPr lang="en-US" sz="2400" b="1"/>
              <a:t>in</a:t>
            </a:r>
            <a:r>
              <a:rPr lang="en-US" sz="2400"/>
              <a:t> s.prev.side2 =&gt; </a:t>
            </a:r>
            <a:br>
              <a:rPr lang="en-US" sz="2400"/>
            </a:br>
            <a:r>
              <a:rPr lang="en-US" sz="2400"/>
              <a:t>            </a:t>
            </a:r>
            <a:r>
              <a:rPr lang="en-US" sz="2400" b="1"/>
              <a:t>some</a:t>
            </a:r>
            <a:r>
              <a:rPr lang="en-US" sz="2400"/>
              <a:t> i: s.prev.side2 - farmer | </a:t>
            </a:r>
            <a:br>
              <a:rPr lang="en-US" sz="2400"/>
            </a:br>
            <a:r>
              <a:rPr lang="en-US" sz="2400"/>
              <a:t>                ((s.side2 = s.prev.side2 - farmer - i) </a:t>
            </a:r>
            <a:r>
              <a:rPr lang="en-US" sz="2400" b="1"/>
              <a:t>and</a:t>
            </a:r>
            <a:r>
              <a:rPr lang="en-US" sz="2400"/>
              <a:t> (s.side1 = s.prev.side1 + farmer + i)) </a:t>
            </a:r>
            <a:r>
              <a:rPr lang="en-US" sz="2400" b="1"/>
              <a:t>or</a:t>
            </a:r>
            <a:r>
              <a:rPr lang="en-US" sz="2400"/>
              <a:t> </a:t>
            </a:r>
            <a:br>
              <a:rPr lang="en-US" sz="2400"/>
            </a:br>
            <a:r>
              <a:rPr lang="en-US" sz="2400"/>
              <a:t>                ((s.side2 = s.prev.side2 - farmer) </a:t>
            </a:r>
            <a:r>
              <a:rPr lang="en-US" sz="2400" b="1"/>
              <a:t>and</a:t>
            </a:r>
            <a:r>
              <a:rPr lang="en-US" sz="2400"/>
              <a:t> (s.side1 = s.prev.side1 + farmer))</a:t>
            </a:r>
            <a:br>
              <a:rPr lang="en-US" sz="2400"/>
            </a:br>
            <a:r>
              <a:rPr lang="en-US" sz="2400"/>
              <a:t>}</a:t>
            </a:r>
          </a:p>
        </p:txBody>
      </p:sp>
    </p:spTree>
    <p:extLst>
      <p:ext uri="{BB962C8B-B14F-4D97-AF65-F5344CB8AC3E}">
        <p14:creationId xmlns:p14="http://schemas.microsoft.com/office/powerpoint/2010/main" val="18874955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7B8C0-A4FD-43FD-A3A6-DD730FEB607B}"/>
              </a:ext>
            </a:extLst>
          </p:cNvPr>
          <p:cNvSpPr>
            <a:spLocks noGrp="1"/>
          </p:cNvSpPr>
          <p:nvPr>
            <p:ph type="title"/>
          </p:nvPr>
        </p:nvSpPr>
        <p:spPr/>
        <p:txBody>
          <a:bodyPr/>
          <a:lstStyle/>
          <a:p>
            <a:r>
              <a:rPr lang="en-US" b="1"/>
              <a:t>Constraint: </a:t>
            </a:r>
            <a:r>
              <a:rPr lang="en-US"/>
              <a:t>Once all items are moved to side 2, the snapshots do not change</a:t>
            </a:r>
          </a:p>
        </p:txBody>
      </p:sp>
      <p:sp>
        <p:nvSpPr>
          <p:cNvPr id="4" name="Rectangle 3">
            <a:extLst>
              <a:ext uri="{FF2B5EF4-FFF2-40B4-BE49-F238E27FC236}">
                <a16:creationId xmlns:a16="http://schemas.microsoft.com/office/drawing/2014/main" id="{A5720F9E-F883-419F-9A2D-A002D9AFCB9E}"/>
              </a:ext>
            </a:extLst>
          </p:cNvPr>
          <p:cNvSpPr/>
          <p:nvPr/>
        </p:nvSpPr>
        <p:spPr>
          <a:xfrm>
            <a:off x="1352203" y="2279620"/>
            <a:ext cx="8107681" cy="2308324"/>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goat_cabbage_and_wolf_remain_on_side2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all</a:t>
            </a:r>
            <a:r>
              <a:rPr lang="en-US" sz="2400">
                <a:latin typeface="Calibri" panose="020F0502020204030204" pitchFamily="34" charset="0"/>
                <a:ea typeface="Calibri" panose="020F0502020204030204" pitchFamily="34" charset="0"/>
                <a:cs typeface="Times New Roman" panose="02020603050405020304" pitchFamily="18" charset="0"/>
              </a:rPr>
              <a:t> s: Snapshot - first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(s.prev.side2 = farmer + goat + cabbage + wolf) =&gt;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2400" b="1">
                <a:latin typeface="Calibri" panose="020F0502020204030204" pitchFamily="34" charset="0"/>
                <a:ea typeface="Calibri" panose="020F0502020204030204" pitchFamily="34" charset="0"/>
                <a:cs typeface="Times New Roman" panose="02020603050405020304" pitchFamily="18" charset="0"/>
              </a:rPr>
              <a:t>and</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a:t>
            </a:r>
            <a:r>
              <a:rPr lang="en-US" sz="2400" b="1">
                <a:latin typeface="Calibri" panose="020F0502020204030204" pitchFamily="34" charset="0"/>
                <a:ea typeface="Calibri" panose="020F0502020204030204" pitchFamily="34" charset="0"/>
                <a:cs typeface="Times New Roman" panose="02020603050405020304" pitchFamily="18" charset="0"/>
              </a:rPr>
              <a:t>none</a:t>
            </a:r>
            <a:r>
              <a:rPr lang="en-US" sz="2400">
                <a:latin typeface="Calibri" panose="020F0502020204030204" pitchFamily="34" charset="0"/>
                <a:ea typeface="Calibri" panose="020F0502020204030204" pitchFamily="34" charset="0"/>
                <a:cs typeface="Times New Roman" panose="02020603050405020304" pitchFamily="18" charset="0"/>
              </a:rPr>
              <a: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Tree>
    <p:extLst>
      <p:ext uri="{BB962C8B-B14F-4D97-AF65-F5344CB8AC3E}">
        <p14:creationId xmlns:p14="http://schemas.microsoft.com/office/powerpoint/2010/main" val="2270216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F139C-ACA8-41CC-ACC1-8A07CAE8E94B}"/>
              </a:ext>
            </a:extLst>
          </p:cNvPr>
          <p:cNvSpPr>
            <a:spLocks noGrp="1"/>
          </p:cNvSpPr>
          <p:nvPr>
            <p:ph type="title"/>
          </p:nvPr>
        </p:nvSpPr>
        <p:spPr/>
        <p:txBody>
          <a:bodyPr/>
          <a:lstStyle/>
          <a:p>
            <a:r>
              <a:rPr lang="en-US"/>
              <a:t>Problem statement</a:t>
            </a:r>
          </a:p>
        </p:txBody>
      </p:sp>
      <p:sp>
        <p:nvSpPr>
          <p:cNvPr id="3" name="Content Placeholder 2">
            <a:extLst>
              <a:ext uri="{FF2B5EF4-FFF2-40B4-BE49-F238E27FC236}">
                <a16:creationId xmlns:a16="http://schemas.microsoft.com/office/drawing/2014/main" id="{68B0B61F-548F-46A5-A7F7-FDC4B9EC1DB5}"/>
              </a:ext>
            </a:extLst>
          </p:cNvPr>
          <p:cNvSpPr>
            <a:spLocks noGrp="1"/>
          </p:cNvSpPr>
          <p:nvPr>
            <p:ph idx="1"/>
          </p:nvPr>
        </p:nvSpPr>
        <p:spPr>
          <a:xfrm>
            <a:off x="838200" y="1825625"/>
            <a:ext cx="10515600" cy="2692252"/>
          </a:xfrm>
        </p:spPr>
        <p:txBody>
          <a:bodyPr/>
          <a:lstStyle/>
          <a:p>
            <a:r>
              <a:rPr lang="en-US"/>
              <a:t>A farmer wants to ferry across a river a goat, a cabbage, and a wolf.</a:t>
            </a:r>
          </a:p>
          <a:p>
            <a:r>
              <a:rPr lang="en-US"/>
              <a:t>But his boat only has room for him to take one at a time. </a:t>
            </a:r>
          </a:p>
          <a:p>
            <a:r>
              <a:rPr lang="en-US"/>
              <a:t>If he leaves the goat with the cabbage, the goat will eat it. </a:t>
            </a:r>
          </a:p>
          <a:p>
            <a:r>
              <a:rPr lang="en-US"/>
              <a:t>If he leaves the goat with the wolf, the goat will be eaten. </a:t>
            </a:r>
          </a:p>
          <a:p>
            <a:r>
              <a:rPr lang="en-US"/>
              <a:t>How does the farmer get them from side 1 to side 2?</a:t>
            </a:r>
          </a:p>
        </p:txBody>
      </p:sp>
      <p:grpSp>
        <p:nvGrpSpPr>
          <p:cNvPr id="4" name="Group 3">
            <a:extLst>
              <a:ext uri="{FF2B5EF4-FFF2-40B4-BE49-F238E27FC236}">
                <a16:creationId xmlns:a16="http://schemas.microsoft.com/office/drawing/2014/main" id="{70D8EDAF-2771-4093-99EA-0BE62EBCEF18}"/>
              </a:ext>
            </a:extLst>
          </p:cNvPr>
          <p:cNvGrpSpPr/>
          <p:nvPr/>
        </p:nvGrpSpPr>
        <p:grpSpPr>
          <a:xfrm>
            <a:off x="1715239" y="4748117"/>
            <a:ext cx="4045062" cy="1751308"/>
            <a:chOff x="1332854" y="92990"/>
            <a:chExt cx="4045062" cy="1751308"/>
          </a:xfrm>
        </p:grpSpPr>
        <p:sp>
          <p:nvSpPr>
            <p:cNvPr id="5" name="Rectangle 4">
              <a:extLst>
                <a:ext uri="{FF2B5EF4-FFF2-40B4-BE49-F238E27FC236}">
                  <a16:creationId xmlns:a16="http://schemas.microsoft.com/office/drawing/2014/main" id="{8E0A8CDC-5362-4435-9C55-5F6F937A3C6A}"/>
                </a:ext>
              </a:extLst>
            </p:cNvPr>
            <p:cNvSpPr/>
            <p:nvPr/>
          </p:nvSpPr>
          <p:spPr>
            <a:xfrm>
              <a:off x="1332854" y="433953"/>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0E676BD9-23B2-492B-8D70-29076A7F0043}"/>
                </a:ext>
              </a:extLst>
            </p:cNvPr>
            <p:cNvCxnSpPr>
              <a:cxnSpLocks/>
            </p:cNvCxnSpPr>
            <p:nvPr/>
          </p:nvCxnSpPr>
          <p:spPr>
            <a:xfrm>
              <a:off x="3161654" y="92990"/>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CFFE4E4-C060-45A4-B02E-B868608C7698}"/>
                </a:ext>
              </a:extLst>
            </p:cNvPr>
            <p:cNvSpPr txBox="1"/>
            <p:nvPr/>
          </p:nvSpPr>
          <p:spPr>
            <a:xfrm>
              <a:off x="1941444" y="172343"/>
              <a:ext cx="487634" cy="261610"/>
            </a:xfrm>
            <a:prstGeom prst="rect">
              <a:avLst/>
            </a:prstGeom>
            <a:noFill/>
          </p:spPr>
          <p:txBody>
            <a:bodyPr wrap="none" rtlCol="0">
              <a:spAutoFit/>
            </a:bodyPr>
            <a:lstStyle/>
            <a:p>
              <a:r>
                <a:rPr lang="en-US" sz="1100"/>
                <a:t>side1</a:t>
              </a:r>
            </a:p>
          </p:txBody>
        </p:sp>
        <p:sp>
          <p:nvSpPr>
            <p:cNvPr id="8" name="TextBox 7">
              <a:extLst>
                <a:ext uri="{FF2B5EF4-FFF2-40B4-BE49-F238E27FC236}">
                  <a16:creationId xmlns:a16="http://schemas.microsoft.com/office/drawing/2014/main" id="{2A112AB6-0DAB-4635-BC9C-5D920DE1BE8E}"/>
                </a:ext>
              </a:extLst>
            </p:cNvPr>
            <p:cNvSpPr txBox="1"/>
            <p:nvPr/>
          </p:nvSpPr>
          <p:spPr>
            <a:xfrm>
              <a:off x="1540099" y="574368"/>
              <a:ext cx="577402" cy="261610"/>
            </a:xfrm>
            <a:prstGeom prst="rect">
              <a:avLst/>
            </a:prstGeom>
            <a:noFill/>
            <a:ln>
              <a:solidFill>
                <a:schemeClr val="tx1"/>
              </a:solidFill>
            </a:ln>
          </p:spPr>
          <p:txBody>
            <a:bodyPr wrap="none" rtlCol="0">
              <a:spAutoFit/>
            </a:bodyPr>
            <a:lstStyle/>
            <a:p>
              <a:r>
                <a:rPr lang="en-US" sz="1100"/>
                <a:t>farmer</a:t>
              </a:r>
            </a:p>
          </p:txBody>
        </p:sp>
        <p:sp>
          <p:nvSpPr>
            <p:cNvPr id="9" name="TextBox 8">
              <a:extLst>
                <a:ext uri="{FF2B5EF4-FFF2-40B4-BE49-F238E27FC236}">
                  <a16:creationId xmlns:a16="http://schemas.microsoft.com/office/drawing/2014/main" id="{74F2C646-81F3-475D-A4DF-64B45DE93DEA}"/>
                </a:ext>
              </a:extLst>
            </p:cNvPr>
            <p:cNvSpPr txBox="1"/>
            <p:nvPr/>
          </p:nvSpPr>
          <p:spPr>
            <a:xfrm>
              <a:off x="2241487" y="574368"/>
              <a:ext cx="437940" cy="261610"/>
            </a:xfrm>
            <a:prstGeom prst="rect">
              <a:avLst/>
            </a:prstGeom>
            <a:noFill/>
            <a:ln>
              <a:solidFill>
                <a:schemeClr val="tx1"/>
              </a:solidFill>
            </a:ln>
          </p:spPr>
          <p:txBody>
            <a:bodyPr wrap="none" rtlCol="0">
              <a:spAutoFit/>
            </a:bodyPr>
            <a:lstStyle/>
            <a:p>
              <a:r>
                <a:rPr lang="en-US" sz="1100"/>
                <a:t>goat</a:t>
              </a:r>
            </a:p>
          </p:txBody>
        </p:sp>
        <p:sp>
          <p:nvSpPr>
            <p:cNvPr id="10" name="TextBox 9">
              <a:extLst>
                <a:ext uri="{FF2B5EF4-FFF2-40B4-BE49-F238E27FC236}">
                  <a16:creationId xmlns:a16="http://schemas.microsoft.com/office/drawing/2014/main" id="{12857AC6-2189-4C64-8D39-BAD73C278FB8}"/>
                </a:ext>
              </a:extLst>
            </p:cNvPr>
            <p:cNvSpPr txBox="1"/>
            <p:nvPr/>
          </p:nvSpPr>
          <p:spPr>
            <a:xfrm>
              <a:off x="1540099" y="959964"/>
              <a:ext cx="662361" cy="261610"/>
            </a:xfrm>
            <a:prstGeom prst="rect">
              <a:avLst/>
            </a:prstGeom>
            <a:noFill/>
            <a:ln>
              <a:solidFill>
                <a:schemeClr val="tx1"/>
              </a:solidFill>
            </a:ln>
          </p:spPr>
          <p:txBody>
            <a:bodyPr wrap="none" rtlCol="0">
              <a:spAutoFit/>
            </a:bodyPr>
            <a:lstStyle/>
            <a:p>
              <a:r>
                <a:rPr lang="en-US" sz="1100"/>
                <a:t>cabbage</a:t>
              </a:r>
            </a:p>
          </p:txBody>
        </p:sp>
        <p:sp>
          <p:nvSpPr>
            <p:cNvPr id="11" name="TextBox 10">
              <a:extLst>
                <a:ext uri="{FF2B5EF4-FFF2-40B4-BE49-F238E27FC236}">
                  <a16:creationId xmlns:a16="http://schemas.microsoft.com/office/drawing/2014/main" id="{C6EA5BB3-30B4-4D99-A991-F68844EA0858}"/>
                </a:ext>
              </a:extLst>
            </p:cNvPr>
            <p:cNvSpPr txBox="1"/>
            <p:nvPr/>
          </p:nvSpPr>
          <p:spPr>
            <a:xfrm>
              <a:off x="2326446" y="953146"/>
              <a:ext cx="434734" cy="261610"/>
            </a:xfrm>
            <a:prstGeom prst="rect">
              <a:avLst/>
            </a:prstGeom>
            <a:noFill/>
            <a:ln>
              <a:solidFill>
                <a:schemeClr val="tx1"/>
              </a:solidFill>
            </a:ln>
          </p:spPr>
          <p:txBody>
            <a:bodyPr wrap="none" rtlCol="0">
              <a:spAutoFit/>
            </a:bodyPr>
            <a:lstStyle/>
            <a:p>
              <a:r>
                <a:rPr lang="en-US" sz="1100"/>
                <a:t>wolf</a:t>
              </a:r>
            </a:p>
          </p:txBody>
        </p:sp>
        <p:sp>
          <p:nvSpPr>
            <p:cNvPr id="12" name="Rectangle 11">
              <a:extLst>
                <a:ext uri="{FF2B5EF4-FFF2-40B4-BE49-F238E27FC236}">
                  <a16:creationId xmlns:a16="http://schemas.microsoft.com/office/drawing/2014/main" id="{5746DFA3-7DD6-4297-A335-3EB550DFD4F7}"/>
                </a:ext>
              </a:extLst>
            </p:cNvPr>
            <p:cNvSpPr/>
            <p:nvPr/>
          </p:nvSpPr>
          <p:spPr>
            <a:xfrm>
              <a:off x="3673102" y="433953"/>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5E74C89-047E-4C24-8609-1623D4B3C5DE}"/>
                </a:ext>
              </a:extLst>
            </p:cNvPr>
            <p:cNvSpPr txBox="1"/>
            <p:nvPr/>
          </p:nvSpPr>
          <p:spPr>
            <a:xfrm>
              <a:off x="4281692" y="172343"/>
              <a:ext cx="487634" cy="261610"/>
            </a:xfrm>
            <a:prstGeom prst="rect">
              <a:avLst/>
            </a:prstGeom>
            <a:noFill/>
          </p:spPr>
          <p:txBody>
            <a:bodyPr wrap="none" rtlCol="0">
              <a:spAutoFit/>
            </a:bodyPr>
            <a:lstStyle/>
            <a:p>
              <a:r>
                <a:rPr lang="en-US" sz="1100"/>
                <a:t>side2</a:t>
              </a:r>
            </a:p>
          </p:txBody>
        </p:sp>
        <p:cxnSp>
          <p:nvCxnSpPr>
            <p:cNvPr id="14" name="Straight Connector 13">
              <a:extLst>
                <a:ext uri="{FF2B5EF4-FFF2-40B4-BE49-F238E27FC236}">
                  <a16:creationId xmlns:a16="http://schemas.microsoft.com/office/drawing/2014/main" id="{30207680-1308-4580-A35B-E17715C34D39}"/>
                </a:ext>
              </a:extLst>
            </p:cNvPr>
            <p:cNvCxnSpPr>
              <a:cxnSpLocks/>
            </p:cNvCxnSpPr>
            <p:nvPr/>
          </p:nvCxnSpPr>
          <p:spPr>
            <a:xfrm>
              <a:off x="3546528" y="92990"/>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2612B87-0D79-4889-99DA-B9DD9D4A17FB}"/>
                </a:ext>
              </a:extLst>
            </p:cNvPr>
            <p:cNvSpPr txBox="1"/>
            <p:nvPr/>
          </p:nvSpPr>
          <p:spPr>
            <a:xfrm rot="16200000">
              <a:off x="3012669" y="668858"/>
              <a:ext cx="736099" cy="369332"/>
            </a:xfrm>
            <a:prstGeom prst="rect">
              <a:avLst/>
            </a:prstGeom>
            <a:noFill/>
          </p:spPr>
          <p:txBody>
            <a:bodyPr wrap="none" rtlCol="0">
              <a:spAutoFit/>
            </a:bodyPr>
            <a:lstStyle/>
            <a:p>
              <a:r>
                <a:rPr lang="en-US"/>
                <a:t>RIVER</a:t>
              </a:r>
            </a:p>
          </p:txBody>
        </p:sp>
      </p:grpSp>
    </p:spTree>
    <p:extLst>
      <p:ext uri="{BB962C8B-B14F-4D97-AF65-F5344CB8AC3E}">
        <p14:creationId xmlns:p14="http://schemas.microsoft.com/office/powerpoint/2010/main" val="21615449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FBF91-1E75-4479-B2FD-3E0AAE32417B}"/>
              </a:ext>
            </a:extLst>
          </p:cNvPr>
          <p:cNvSpPr>
            <a:spLocks noGrp="1"/>
          </p:cNvSpPr>
          <p:nvPr>
            <p:ph type="title"/>
          </p:nvPr>
        </p:nvSpPr>
        <p:spPr/>
        <p:txBody>
          <a:bodyPr/>
          <a:lstStyle/>
          <a:p>
            <a:r>
              <a:rPr lang="en-US"/>
              <a:t>Use the run command to generate instances</a:t>
            </a:r>
          </a:p>
        </p:txBody>
      </p:sp>
      <p:sp>
        <p:nvSpPr>
          <p:cNvPr id="3" name="Content Placeholder 2">
            <a:extLst>
              <a:ext uri="{FF2B5EF4-FFF2-40B4-BE49-F238E27FC236}">
                <a16:creationId xmlns:a16="http://schemas.microsoft.com/office/drawing/2014/main" id="{EEA4C768-0163-4183-B932-A5EB5B74FE6B}"/>
              </a:ext>
            </a:extLst>
          </p:cNvPr>
          <p:cNvSpPr>
            <a:spLocks noGrp="1"/>
          </p:cNvSpPr>
          <p:nvPr>
            <p:ph idx="1"/>
          </p:nvPr>
        </p:nvSpPr>
        <p:spPr>
          <a:xfrm>
            <a:off x="838200" y="1825625"/>
            <a:ext cx="10515600" cy="3078884"/>
          </a:xfrm>
        </p:spPr>
        <p:txBody>
          <a:bodyPr/>
          <a:lstStyle/>
          <a:p>
            <a:r>
              <a:rPr lang="en-US"/>
              <a:t>By default, Alloy limits the number of members of each set to 3, which means the default is 3 Snapshots. </a:t>
            </a:r>
          </a:p>
          <a:p>
            <a:r>
              <a:rPr lang="en-US"/>
              <a:t>The farmer cannot get all the items to side2 in just 3 ferry trips. </a:t>
            </a:r>
          </a:p>
          <a:p>
            <a:r>
              <a:rPr lang="en-US"/>
              <a:t>I bumped up the default to 4 and ran Alloy. No instance found. </a:t>
            </a:r>
          </a:p>
          <a:p>
            <a:r>
              <a:rPr lang="en-US"/>
              <a:t>I bumped it up to 5. No instance found. </a:t>
            </a:r>
          </a:p>
          <a:p>
            <a:r>
              <a:rPr lang="en-US"/>
              <a:t>No instance was found until I bumped it up to 8:</a:t>
            </a:r>
          </a:p>
        </p:txBody>
      </p:sp>
      <p:sp>
        <p:nvSpPr>
          <p:cNvPr id="4" name="Rectangle 3">
            <a:extLst>
              <a:ext uri="{FF2B5EF4-FFF2-40B4-BE49-F238E27FC236}">
                <a16:creationId xmlns:a16="http://schemas.microsoft.com/office/drawing/2014/main" id="{6091249F-25A9-4C3E-8238-2A4F4D760576}"/>
              </a:ext>
            </a:extLst>
          </p:cNvPr>
          <p:cNvSpPr/>
          <p:nvPr/>
        </p:nvSpPr>
        <p:spPr>
          <a:xfrm>
            <a:off x="1584653" y="5039446"/>
            <a:ext cx="1545744"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8</a:t>
            </a:r>
            <a:endParaRPr lang="en-US" sz="2400"/>
          </a:p>
        </p:txBody>
      </p:sp>
    </p:spTree>
    <p:extLst>
      <p:ext uri="{BB962C8B-B14F-4D97-AF65-F5344CB8AC3E}">
        <p14:creationId xmlns:p14="http://schemas.microsoft.com/office/powerpoint/2010/main" val="26761392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6DEBE6C-708F-4E0A-85DE-D8BA6011E61C}"/>
              </a:ext>
            </a:extLst>
          </p:cNvPr>
          <p:cNvSpPr/>
          <p:nvPr/>
        </p:nvSpPr>
        <p:spPr>
          <a:xfrm>
            <a:off x="1834034" y="1248843"/>
            <a:ext cx="1545744"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8</a:t>
            </a:r>
            <a:endParaRPr lang="en-US" sz="2400"/>
          </a:p>
        </p:txBody>
      </p:sp>
      <p:cxnSp>
        <p:nvCxnSpPr>
          <p:cNvPr id="6" name="Straight Arrow Connector 5">
            <a:extLst>
              <a:ext uri="{FF2B5EF4-FFF2-40B4-BE49-F238E27FC236}">
                <a16:creationId xmlns:a16="http://schemas.microsoft.com/office/drawing/2014/main" id="{5345304D-DAC4-4E83-AE30-D561074E1A87}"/>
              </a:ext>
            </a:extLst>
          </p:cNvPr>
          <p:cNvCxnSpPr/>
          <p:nvPr/>
        </p:nvCxnSpPr>
        <p:spPr>
          <a:xfrm flipV="1">
            <a:off x="2507156" y="1710508"/>
            <a:ext cx="0" cy="9661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66CC219-F388-4A36-9D0E-AEAE68C48AC7}"/>
              </a:ext>
            </a:extLst>
          </p:cNvPr>
          <p:cNvSpPr txBox="1"/>
          <p:nvPr/>
        </p:nvSpPr>
        <p:spPr>
          <a:xfrm>
            <a:off x="2144684" y="2676699"/>
            <a:ext cx="8528858" cy="3046988"/>
          </a:xfrm>
          <a:prstGeom prst="rect">
            <a:avLst/>
          </a:prstGeom>
          <a:noFill/>
        </p:spPr>
        <p:txBody>
          <a:bodyPr wrap="square" rtlCol="0">
            <a:spAutoFit/>
          </a:bodyPr>
          <a:lstStyle/>
          <a:p>
            <a:r>
              <a:rPr lang="en-US" sz="2400"/>
              <a:t>When you call the run command you must provide a set of additional, run-specific constraints that you want applied to the model. For this model we have already specified all the constraints we desire. The open/close curly brace is a constraint that always returns true. So, this run command says: Hey Alloy Analyzer, find all the instances that satisfy the constraints defined in the model, no additional constraints are specified in this run, allow for up to 8 members in the sets.</a:t>
            </a:r>
          </a:p>
        </p:txBody>
      </p:sp>
    </p:spTree>
    <p:extLst>
      <p:ext uri="{BB962C8B-B14F-4D97-AF65-F5344CB8AC3E}">
        <p14:creationId xmlns:p14="http://schemas.microsoft.com/office/powerpoint/2010/main" val="26446880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CD9BFCF-FDAF-4F46-8712-B56E2DEB43ED}"/>
              </a:ext>
            </a:extLst>
          </p:cNvPr>
          <p:cNvSpPr/>
          <p:nvPr/>
        </p:nvSpPr>
        <p:spPr>
          <a:xfrm>
            <a:off x="2998124" y="1925428"/>
            <a:ext cx="6096000" cy="3046988"/>
          </a:xfrm>
          <a:prstGeom prst="rect">
            <a:avLst/>
          </a:prstGeom>
          <a:solidFill>
            <a:schemeClr val="bg1">
              <a:lumMod val="95000"/>
            </a:schemeClr>
          </a:solidFill>
          <a:ln>
            <a:solidFill>
              <a:schemeClr val="bg1">
                <a:lumMod val="85000"/>
              </a:schemeClr>
            </a:solidFill>
          </a:ln>
        </p:spPr>
        <p:txBody>
          <a:bodyPr>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Upon issuing the run command the Alloy Analyzer converts the model (structural components plus constraints) into a huge binary expression, passes the expression to the SAT tool which determines values for the variables in the expression. The Alloy Analyzer converts the SAT results into the form used by the model and displays the results. </a:t>
            </a:r>
            <a:endParaRPr lang="en-US" sz="2400"/>
          </a:p>
        </p:txBody>
      </p:sp>
    </p:spTree>
    <p:extLst>
      <p:ext uri="{BB962C8B-B14F-4D97-AF65-F5344CB8AC3E}">
        <p14:creationId xmlns:p14="http://schemas.microsoft.com/office/powerpoint/2010/main" val="1668486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0762E4D-6CD6-4182-8B81-1C469AF41D4C}"/>
              </a:ext>
            </a:extLst>
          </p:cNvPr>
          <p:cNvSpPr/>
          <p:nvPr/>
        </p:nvSpPr>
        <p:spPr>
          <a:xfrm>
            <a:off x="4145276" y="-16625"/>
            <a:ext cx="4832469" cy="6981976"/>
          </a:xfrm>
          <a:prstGeom prst="rect">
            <a:avLst/>
          </a:prstGeom>
          <a:ln>
            <a:solidFill>
              <a:schemeClr val="bg1">
                <a:lumMod val="75000"/>
              </a:schemeClr>
            </a:solidFill>
          </a:ln>
        </p:spPr>
        <p:txBody>
          <a:bodyPr wrap="square">
            <a:spAutoFit/>
          </a:bodyPr>
          <a:lstStyle/>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open</a:t>
            </a:r>
            <a:r>
              <a:rPr lang="en-US" sz="900">
                <a:latin typeface="Calibri" panose="020F0502020204030204" pitchFamily="34" charset="0"/>
                <a:ea typeface="Calibri" panose="020F0502020204030204" pitchFamily="34" charset="0"/>
                <a:cs typeface="Times New Roman" panose="02020603050405020304" pitchFamily="18" charset="0"/>
              </a:rPr>
              <a:t> util/ordering[Snapshot]</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sig</a:t>
            </a:r>
            <a:r>
              <a:rPr lang="en-US" sz="900">
                <a:latin typeface="Calibri" panose="020F0502020204030204" pitchFamily="34" charset="0"/>
                <a:ea typeface="Calibri" panose="020F0502020204030204" pitchFamily="34" charset="0"/>
                <a:cs typeface="Times New Roman" panose="02020603050405020304" pitchFamily="18" charset="0"/>
              </a:rPr>
              <a:t> Snapshot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side1: </a:t>
            </a:r>
            <a:r>
              <a:rPr lang="en-US" sz="900" b="1">
                <a:latin typeface="Calibri" panose="020F0502020204030204" pitchFamily="34" charset="0"/>
                <a:ea typeface="Calibri" panose="020F0502020204030204" pitchFamily="34" charset="0"/>
                <a:cs typeface="Times New Roman" panose="02020603050405020304" pitchFamily="18" charset="0"/>
              </a:rPr>
              <a:t>set</a:t>
            </a:r>
            <a:r>
              <a:rPr lang="en-US" sz="900">
                <a:latin typeface="Calibri" panose="020F0502020204030204" pitchFamily="34" charset="0"/>
                <a:ea typeface="Calibri" panose="020F0502020204030204" pitchFamily="34" charset="0"/>
                <a:cs typeface="Times New Roman" panose="02020603050405020304" pitchFamily="18" charset="0"/>
              </a:rPr>
              <a:t> Item,</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side2: </a:t>
            </a:r>
            <a:r>
              <a:rPr lang="en-US" sz="900" b="1">
                <a:latin typeface="Calibri" panose="020F0502020204030204" pitchFamily="34" charset="0"/>
                <a:ea typeface="Calibri" panose="020F0502020204030204" pitchFamily="34" charset="0"/>
                <a:cs typeface="Times New Roman" panose="02020603050405020304" pitchFamily="18" charset="0"/>
              </a:rPr>
              <a:t>set</a:t>
            </a:r>
            <a:r>
              <a:rPr lang="en-US" sz="900">
                <a:latin typeface="Calibri" panose="020F0502020204030204" pitchFamily="34" charset="0"/>
                <a:ea typeface="Calibri" panose="020F0502020204030204" pitchFamily="34" charset="0"/>
                <a:cs typeface="Times New Roman" panose="02020603050405020304" pitchFamily="18" charset="0"/>
              </a:rPr>
              <a:t> Item</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enum</a:t>
            </a:r>
            <a:r>
              <a:rPr lang="en-US" sz="900">
                <a:latin typeface="Calibri" panose="020F0502020204030204" pitchFamily="34" charset="0"/>
                <a:ea typeface="Calibri" panose="020F0502020204030204" pitchFamily="34" charset="0"/>
                <a:cs typeface="Times New Roman" panose="02020603050405020304" pitchFamily="18" charset="0"/>
              </a:rPr>
              <a:t> Item { farmer, goat, cabbage, wolf }</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init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first.side1 = farmer + goat + cabbage + wolf</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first.side2 = </a:t>
            </a:r>
            <a:r>
              <a:rPr lang="en-US" sz="900" b="1">
                <a:latin typeface="Calibri" panose="020F0502020204030204" pitchFamily="34" charset="0"/>
                <a:ea typeface="Calibri" panose="020F0502020204030204" pitchFamily="34" charset="0"/>
                <a:cs typeface="Times New Roman" panose="02020603050405020304" pitchFamily="18" charset="0"/>
              </a:rPr>
              <a:t>none</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final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some</a:t>
            </a:r>
            <a:r>
              <a:rPr lang="en-US" sz="900">
                <a:latin typeface="Calibri" panose="020F0502020204030204" pitchFamily="34" charset="0"/>
                <a:ea typeface="Calibri" panose="020F0502020204030204" pitchFamily="34" charset="0"/>
                <a:cs typeface="Times New Roman" panose="02020603050405020304" pitchFamily="18" charset="0"/>
              </a:rPr>
              <a:t> s: Snapshot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(s.side1 = </a:t>
            </a:r>
            <a:r>
              <a:rPr lang="en-US" sz="900" b="1">
                <a:latin typeface="Calibri" panose="020F0502020204030204" pitchFamily="34" charset="0"/>
                <a:ea typeface="Calibri" panose="020F0502020204030204" pitchFamily="34" charset="0"/>
                <a:cs typeface="Times New Roman" panose="02020603050405020304" pitchFamily="18" charset="0"/>
              </a:rPr>
              <a:t>none)</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not_left_alone_together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no</a:t>
            </a:r>
            <a:r>
              <a:rPr lang="en-US" sz="900">
                <a:latin typeface="Calibri" panose="020F0502020204030204" pitchFamily="34" charset="0"/>
                <a:ea typeface="Calibri" panose="020F0502020204030204" pitchFamily="34" charset="0"/>
                <a:cs typeface="Times New Roman" panose="02020603050405020304" pitchFamily="18" charset="0"/>
              </a:rPr>
              <a:t> s: Snapshot {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s.side1)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(goat + cabbage in s.side2) </a:t>
            </a:r>
            <a:r>
              <a:rPr lang="en-US" sz="900" b="1">
                <a:latin typeface="Calibri" panose="020F0502020204030204" pitchFamily="34" charset="0"/>
                <a:ea typeface="Calibri" panose="020F0502020204030204" pitchFamily="34" charset="0"/>
                <a:cs typeface="Times New Roman" panose="02020603050405020304" pitchFamily="18" charset="0"/>
              </a:rPr>
              <a:t>or</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s.side2)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(goat + cabbage in s.side1) </a:t>
            </a:r>
            <a:r>
              <a:rPr lang="en-US" sz="900" b="1">
                <a:latin typeface="Calibri" panose="020F0502020204030204" pitchFamily="34" charset="0"/>
                <a:ea typeface="Calibri" panose="020F0502020204030204" pitchFamily="34" charset="0"/>
                <a:cs typeface="Times New Roman" panose="02020603050405020304" pitchFamily="18" charset="0"/>
              </a:rPr>
              <a:t>or</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s.side1)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(goat + wolf in s.side2) </a:t>
            </a:r>
            <a:r>
              <a:rPr lang="en-US" sz="900" b="1">
                <a:latin typeface="Calibri" panose="020F0502020204030204" pitchFamily="34" charset="0"/>
                <a:ea typeface="Calibri" panose="020F0502020204030204" pitchFamily="34" charset="0"/>
                <a:cs typeface="Times New Roman" panose="02020603050405020304" pitchFamily="18" charset="0"/>
              </a:rPr>
              <a:t>or</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s.side2)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(goat + wolf in s.side1)</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farmer_moves_an_item_to_side_2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all s: Snapshot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s.prev.side1 =&gt;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some</a:t>
            </a:r>
            <a:r>
              <a:rPr lang="en-US" sz="900">
                <a:latin typeface="Calibri" panose="020F0502020204030204" pitchFamily="34" charset="0"/>
                <a:ea typeface="Calibri" panose="020F0502020204030204" pitchFamily="34" charset="0"/>
                <a:cs typeface="Times New Roman" panose="02020603050405020304" pitchFamily="18" charset="0"/>
              </a:rPr>
              <a:t> i: s.prev.side1 - farmer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(s.side1 = s.prev.side1 - farmer – i)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(s.side2 = s.prev.side2 + farmer + i)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farmer_might_move_an_item_to_side_1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all</a:t>
            </a:r>
            <a:r>
              <a:rPr lang="en-US" sz="900">
                <a:latin typeface="Calibri" panose="020F0502020204030204" pitchFamily="34" charset="0"/>
                <a:ea typeface="Calibri" panose="020F0502020204030204" pitchFamily="34" charset="0"/>
                <a:cs typeface="Times New Roman" panose="02020603050405020304" pitchFamily="18" charset="0"/>
              </a:rPr>
              <a:t> s: Snapshot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farmer </a:t>
            </a:r>
            <a:r>
              <a:rPr lang="en-US" sz="900" b="1">
                <a:latin typeface="Calibri" panose="020F0502020204030204" pitchFamily="34" charset="0"/>
                <a:ea typeface="Calibri" panose="020F0502020204030204" pitchFamily="34" charset="0"/>
                <a:cs typeface="Times New Roman" panose="02020603050405020304" pitchFamily="18" charset="0"/>
              </a:rPr>
              <a:t>in</a:t>
            </a:r>
            <a:r>
              <a:rPr lang="en-US" sz="900">
                <a:latin typeface="Calibri" panose="020F0502020204030204" pitchFamily="34" charset="0"/>
                <a:ea typeface="Calibri" panose="020F0502020204030204" pitchFamily="34" charset="0"/>
                <a:cs typeface="Times New Roman" panose="02020603050405020304" pitchFamily="18" charset="0"/>
              </a:rPr>
              <a:t> s.prev.side2 =&gt;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some</a:t>
            </a:r>
            <a:r>
              <a:rPr lang="en-US" sz="900">
                <a:latin typeface="Calibri" panose="020F0502020204030204" pitchFamily="34" charset="0"/>
                <a:ea typeface="Calibri" panose="020F0502020204030204" pitchFamily="34" charset="0"/>
                <a:cs typeface="Times New Roman" panose="02020603050405020304" pitchFamily="18" charset="0"/>
              </a:rPr>
              <a:t> i: s.prev.side2 - farmer |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((s.side2 = s.prev.side2 - farmer - i)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(s.side1 = s.prev.side1 + farmer + i)) </a:t>
            </a:r>
            <a:r>
              <a:rPr lang="en-US" sz="900" b="1">
                <a:latin typeface="Calibri" panose="020F0502020204030204" pitchFamily="34" charset="0"/>
                <a:ea typeface="Calibri" panose="020F0502020204030204" pitchFamily="34" charset="0"/>
                <a:cs typeface="Times New Roman" panose="02020603050405020304" pitchFamily="18" charset="0"/>
              </a:rPr>
              <a:t>or</a:t>
            </a:r>
            <a:r>
              <a:rPr lang="en-US" sz="900">
                <a:latin typeface="Calibri" panose="020F0502020204030204" pitchFamily="34" charset="0"/>
                <a:ea typeface="Calibri" panose="020F0502020204030204" pitchFamily="34" charset="0"/>
                <a:cs typeface="Times New Roman" panose="02020603050405020304" pitchFamily="18" charset="0"/>
              </a:rPr>
              <a: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((s.side2 = s.prev.side2 - farmer) </a:t>
            </a:r>
            <a:r>
              <a:rPr lang="en-US" sz="900" b="1">
                <a:latin typeface="Calibri" panose="020F0502020204030204" pitchFamily="34" charset="0"/>
                <a:ea typeface="Calibri" panose="020F0502020204030204" pitchFamily="34" charset="0"/>
                <a:cs typeface="Times New Roman" panose="02020603050405020304" pitchFamily="18" charset="0"/>
              </a:rPr>
              <a:t>and</a:t>
            </a:r>
            <a:r>
              <a:rPr lang="en-US" sz="900">
                <a:latin typeface="Calibri" panose="020F0502020204030204" pitchFamily="34" charset="0"/>
                <a:ea typeface="Calibri" panose="020F0502020204030204" pitchFamily="34" charset="0"/>
                <a:cs typeface="Times New Roman" panose="02020603050405020304" pitchFamily="18" charset="0"/>
              </a:rPr>
              <a:t> (s.side1 = s.prev.side1 + farmer))</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en-US" sz="900" b="1">
                <a:latin typeface="Calibri" panose="020F0502020204030204" pitchFamily="34" charset="0"/>
                <a:ea typeface="Calibri" panose="020F0502020204030204" pitchFamily="34" charset="0"/>
                <a:cs typeface="Times New Roman" panose="02020603050405020304" pitchFamily="18" charset="0"/>
              </a:rPr>
              <a:t>fact</a:t>
            </a:r>
            <a:r>
              <a:rPr lang="en-US" sz="900">
                <a:latin typeface="Calibri" panose="020F0502020204030204" pitchFamily="34" charset="0"/>
                <a:ea typeface="Calibri" panose="020F0502020204030204" pitchFamily="34" charset="0"/>
                <a:cs typeface="Times New Roman" panose="02020603050405020304" pitchFamily="18" charset="0"/>
              </a:rPr>
              <a:t> goat_cabbage_and_wolf_remain_on_side2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a:t>
            </a:r>
            <a:r>
              <a:rPr lang="en-US" sz="900" b="1">
                <a:latin typeface="Calibri" panose="020F0502020204030204" pitchFamily="34" charset="0"/>
                <a:ea typeface="Calibri" panose="020F0502020204030204" pitchFamily="34" charset="0"/>
                <a:cs typeface="Times New Roman" panose="02020603050405020304" pitchFamily="18" charset="0"/>
              </a:rPr>
              <a:t>all</a:t>
            </a:r>
            <a:r>
              <a:rPr lang="en-US" sz="900">
                <a:latin typeface="Calibri" panose="020F0502020204030204" pitchFamily="34" charset="0"/>
                <a:ea typeface="Calibri" panose="020F0502020204030204" pitchFamily="34" charset="0"/>
                <a:cs typeface="Times New Roman" panose="02020603050405020304" pitchFamily="18" charset="0"/>
              </a:rPr>
              <a:t> s: Snapshot - first |</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(s.prev.side2 = farmer + goat + cabbage + wolf) =&gt;</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900" b="1">
                <a:latin typeface="Calibri" panose="020F0502020204030204" pitchFamily="34" charset="0"/>
                <a:ea typeface="Calibri" panose="020F0502020204030204" pitchFamily="34" charset="0"/>
                <a:cs typeface="Times New Roman" panose="02020603050405020304" pitchFamily="18" charset="0"/>
              </a:rPr>
              <a:t>and </a:t>
            </a:r>
            <a:r>
              <a:rPr lang="en-US" sz="900">
                <a:latin typeface="Calibri" panose="020F0502020204030204" pitchFamily="34" charset="0"/>
                <a:ea typeface="Calibri" panose="020F0502020204030204" pitchFamily="34" charset="0"/>
                <a:cs typeface="Times New Roman" panose="02020603050405020304" pitchFamily="18" charset="0"/>
              </a:rPr>
              <a:t> (s.side1 = </a:t>
            </a:r>
            <a:r>
              <a:rPr lang="en-US" sz="900" b="1">
                <a:latin typeface="Calibri" panose="020F0502020204030204" pitchFamily="34" charset="0"/>
                <a:ea typeface="Calibri" panose="020F0502020204030204" pitchFamily="34" charset="0"/>
                <a:cs typeface="Times New Roman" panose="02020603050405020304" pitchFamily="18" charset="0"/>
              </a:rPr>
              <a:t>none</a:t>
            </a:r>
            <a:r>
              <a:rPr lang="en-US" sz="900">
                <a:latin typeface="Calibri" panose="020F0502020204030204" pitchFamily="34" charset="0"/>
                <a:ea typeface="Calibri" panose="020F0502020204030204" pitchFamily="34" charset="0"/>
                <a:cs typeface="Times New Roman" panose="02020603050405020304" pitchFamily="18" charset="0"/>
              </a:rPr>
              <a:t>)</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a:latin typeface="Calibri" panose="020F0502020204030204" pitchFamily="34" charset="0"/>
                <a:ea typeface="Calibri" panose="020F0502020204030204" pitchFamily="34" charset="0"/>
                <a:cs typeface="Times New Roman" panose="02020603050405020304" pitchFamily="18" charset="0"/>
              </a:rPr>
              <a:t>}</a:t>
            </a:r>
            <a:br>
              <a:rPr lang="en-US" sz="900">
                <a:latin typeface="Calibri" panose="020F0502020204030204" pitchFamily="34" charset="0"/>
                <a:ea typeface="Calibri" panose="020F0502020204030204" pitchFamily="34" charset="0"/>
                <a:cs typeface="Times New Roman" panose="02020603050405020304" pitchFamily="18" charset="0"/>
              </a:rPr>
            </a:br>
            <a:r>
              <a:rPr lang="en-US" sz="900" b="1"/>
              <a:t>run</a:t>
            </a:r>
            <a:r>
              <a:rPr lang="en-US" sz="900"/>
              <a:t> {} </a:t>
            </a:r>
            <a:r>
              <a:rPr lang="en-US" sz="900" b="1"/>
              <a:t>for</a:t>
            </a:r>
            <a:r>
              <a:rPr lang="en-US" sz="900"/>
              <a:t> 8</a:t>
            </a:r>
          </a:p>
        </p:txBody>
      </p:sp>
    </p:spTree>
    <p:extLst>
      <p:ext uri="{BB962C8B-B14F-4D97-AF65-F5344CB8AC3E}">
        <p14:creationId xmlns:p14="http://schemas.microsoft.com/office/powerpoint/2010/main" val="2337172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5C8A7-419B-4A6B-A54E-FEF79418F0E0}"/>
              </a:ext>
            </a:extLst>
          </p:cNvPr>
          <p:cNvSpPr>
            <a:spLocks noGrp="1"/>
          </p:cNvSpPr>
          <p:nvPr>
            <p:ph type="title"/>
          </p:nvPr>
        </p:nvSpPr>
        <p:spPr/>
        <p:txBody>
          <a:bodyPr/>
          <a:lstStyle/>
          <a:p>
            <a:r>
              <a:rPr lang="en-US"/>
              <a:t>Earlier I said this:</a:t>
            </a:r>
          </a:p>
        </p:txBody>
      </p:sp>
      <p:sp>
        <p:nvSpPr>
          <p:cNvPr id="4" name="Rectangle 3">
            <a:extLst>
              <a:ext uri="{FF2B5EF4-FFF2-40B4-BE49-F238E27FC236}">
                <a16:creationId xmlns:a16="http://schemas.microsoft.com/office/drawing/2014/main" id="{B8834E41-91DB-4840-AF13-439D0ADF6681}"/>
              </a:ext>
            </a:extLst>
          </p:cNvPr>
          <p:cNvSpPr/>
          <p:nvPr/>
        </p:nvSpPr>
        <p:spPr>
          <a:xfrm>
            <a:off x="1069571" y="1690688"/>
            <a:ext cx="2671156" cy="1569660"/>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5" name="Rectangle 4">
            <a:extLst>
              <a:ext uri="{FF2B5EF4-FFF2-40B4-BE49-F238E27FC236}">
                <a16:creationId xmlns:a16="http://schemas.microsoft.com/office/drawing/2014/main" id="{5EC1C00A-96B1-4654-8BC5-0B74EBBC1953}"/>
              </a:ext>
            </a:extLst>
          </p:cNvPr>
          <p:cNvSpPr/>
          <p:nvPr/>
        </p:nvSpPr>
        <p:spPr>
          <a:xfrm>
            <a:off x="1046709" y="3570248"/>
            <a:ext cx="10075719" cy="1938992"/>
          </a:xfrm>
          <a:prstGeom prst="rect">
            <a:avLst/>
          </a:prstGeom>
        </p:spPr>
        <p:txBody>
          <a:bodyPr wrap="square">
            <a:spAutoFit/>
          </a:bodyPr>
          <a:lstStyle/>
          <a:p>
            <a:r>
              <a:rPr lang="en-US" sz="2400" b="1">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sig</a:t>
            </a:r>
            <a:r>
              <a:rPr lang="en-US" sz="2400">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 is a reserved word. It stands for signature. A </a:t>
            </a:r>
            <a:r>
              <a:rPr lang="en-US" sz="2400" i="1">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signature declaration</a:t>
            </a:r>
            <a:r>
              <a:rPr lang="en-US" sz="2400">
                <a:solidFill>
                  <a:schemeClr val="bg1">
                    <a:lumMod val="75000"/>
                  </a:schemeClr>
                </a:solidFill>
                <a:latin typeface="Calibri" panose="020F0502020204030204" pitchFamily="34" charset="0"/>
                <a:ea typeface="Calibri" panose="020F0502020204030204" pitchFamily="34" charset="0"/>
                <a:cs typeface="Times New Roman" panose="02020603050405020304" pitchFamily="18" charset="0"/>
              </a:rPr>
              <a:t> defines a set. In this case the signature defines a set of snapshots. </a:t>
            </a:r>
            <a:r>
              <a:rPr lang="en-US" sz="2400">
                <a:latin typeface="Calibri" panose="020F0502020204030204" pitchFamily="34" charset="0"/>
                <a:ea typeface="Calibri" panose="020F0502020204030204" pitchFamily="34" charset="0"/>
                <a:cs typeface="Times New Roman" panose="02020603050405020304" pitchFamily="18" charset="0"/>
              </a:rPr>
              <a:t>You can think of Snapshot as an object (in the object-oriented sense). The object has two </a:t>
            </a:r>
            <a:r>
              <a:rPr lang="en-US" sz="2400" i="1">
                <a:latin typeface="Calibri" panose="020F0502020204030204" pitchFamily="34" charset="0"/>
                <a:ea typeface="Calibri" panose="020F0502020204030204" pitchFamily="34" charset="0"/>
                <a:cs typeface="Times New Roman" panose="02020603050405020304" pitchFamily="18" charset="0"/>
              </a:rPr>
              <a:t>fields</a:t>
            </a:r>
            <a:r>
              <a:rPr lang="en-US" sz="2400">
                <a:latin typeface="Calibri" panose="020F0502020204030204" pitchFamily="34" charset="0"/>
                <a:ea typeface="Calibri" panose="020F0502020204030204" pitchFamily="34" charset="0"/>
                <a:cs typeface="Times New Roman" panose="02020603050405020304" pitchFamily="18" charset="0"/>
              </a:rPr>
              <a:t> called </a:t>
            </a:r>
            <a:r>
              <a:rPr lang="en-US" sz="2400">
                <a:latin typeface="Courier New" panose="02070309020205020404" pitchFamily="49" charset="0"/>
                <a:ea typeface="Calibri" panose="020F0502020204030204" pitchFamily="34" charset="0"/>
              </a:rPr>
              <a:t>side1</a:t>
            </a:r>
            <a:r>
              <a:rPr lang="en-US" sz="2400">
                <a:latin typeface="Calibri" panose="020F0502020204030204" pitchFamily="34" charset="0"/>
                <a:ea typeface="Calibri" panose="020F0502020204030204" pitchFamily="34" charset="0"/>
                <a:cs typeface="Times New Roman" panose="02020603050405020304" pitchFamily="18" charset="0"/>
              </a:rPr>
              <a:t> and </a:t>
            </a:r>
            <a:r>
              <a:rPr lang="en-US" sz="2400">
                <a:latin typeface="Courier New" panose="02070309020205020404" pitchFamily="49" charset="0"/>
                <a:ea typeface="Calibri" panose="020F0502020204030204" pitchFamily="34" charset="0"/>
              </a:rPr>
              <a:t>side2</a:t>
            </a: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a:latin typeface="Courier New" panose="02070309020205020404" pitchFamily="49" charset="0"/>
                <a:ea typeface="Calibri" panose="020F0502020204030204" pitchFamily="34" charset="0"/>
              </a:rPr>
              <a:t>side1</a:t>
            </a:r>
            <a:r>
              <a:rPr lang="en-US" sz="2400">
                <a:latin typeface="Calibri" panose="020F0502020204030204" pitchFamily="34" charset="0"/>
                <a:ea typeface="Calibri" panose="020F0502020204030204" pitchFamily="34" charset="0"/>
                <a:cs typeface="Times New Roman" panose="02020603050405020304" pitchFamily="18" charset="0"/>
              </a:rPr>
              <a:t> will hold the items on the starting side of the river. </a:t>
            </a:r>
            <a:r>
              <a:rPr lang="en-US" sz="2400">
                <a:latin typeface="Courier New" panose="02070309020205020404" pitchFamily="49" charset="0"/>
                <a:ea typeface="Calibri" panose="020F0502020204030204" pitchFamily="34" charset="0"/>
              </a:rPr>
              <a:t>side2</a:t>
            </a:r>
            <a:r>
              <a:rPr lang="en-US" sz="2400">
                <a:latin typeface="Calibri" panose="020F0502020204030204" pitchFamily="34" charset="0"/>
                <a:ea typeface="Calibri" panose="020F0502020204030204" pitchFamily="34" charset="0"/>
                <a:cs typeface="Times New Roman" panose="02020603050405020304" pitchFamily="18" charset="0"/>
              </a:rPr>
              <a:t> will hold the items on the destination side of the river.</a:t>
            </a:r>
            <a:endParaRPr lang="en-US" sz="2400"/>
          </a:p>
        </p:txBody>
      </p:sp>
      <p:sp>
        <p:nvSpPr>
          <p:cNvPr id="3" name="TextBox 2">
            <a:extLst>
              <a:ext uri="{FF2B5EF4-FFF2-40B4-BE49-F238E27FC236}">
                <a16:creationId xmlns:a16="http://schemas.microsoft.com/office/drawing/2014/main" id="{E73E747E-4CB6-4818-A77E-0DD7E36070AD}"/>
              </a:ext>
            </a:extLst>
          </p:cNvPr>
          <p:cNvSpPr txBox="1"/>
          <p:nvPr/>
        </p:nvSpPr>
        <p:spPr>
          <a:xfrm>
            <a:off x="1549408" y="5509240"/>
            <a:ext cx="9093183" cy="830997"/>
          </a:xfrm>
          <a:prstGeom prst="rect">
            <a:avLst/>
          </a:prstGeom>
          <a:solidFill>
            <a:srgbClr val="FFFF00"/>
          </a:solidFill>
        </p:spPr>
        <p:txBody>
          <a:bodyPr wrap="square" rtlCol="0">
            <a:spAutoFit/>
          </a:bodyPr>
          <a:lstStyle/>
          <a:p>
            <a:r>
              <a:rPr lang="en-US" sz="2400"/>
              <a:t>As a first step, it’s okay to think of Snapshot as an object with two fields. But that’s actually not correct. Let’s see what is actually correct.</a:t>
            </a:r>
          </a:p>
        </p:txBody>
      </p:sp>
    </p:spTree>
    <p:extLst>
      <p:ext uri="{BB962C8B-B14F-4D97-AF65-F5344CB8AC3E}">
        <p14:creationId xmlns:p14="http://schemas.microsoft.com/office/powerpoint/2010/main" val="921354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334E0-AFF2-4B70-B9E3-224304FF3D91}"/>
              </a:ext>
            </a:extLst>
          </p:cNvPr>
          <p:cNvSpPr>
            <a:spLocks noGrp="1"/>
          </p:cNvSpPr>
          <p:nvPr>
            <p:ph type="title"/>
          </p:nvPr>
        </p:nvSpPr>
        <p:spPr/>
        <p:txBody>
          <a:bodyPr/>
          <a:lstStyle/>
          <a:p>
            <a:r>
              <a:rPr lang="en-US"/>
              <a:t>Everything is a set</a:t>
            </a:r>
          </a:p>
        </p:txBody>
      </p:sp>
      <p:sp>
        <p:nvSpPr>
          <p:cNvPr id="3" name="Rectangle 2">
            <a:extLst>
              <a:ext uri="{FF2B5EF4-FFF2-40B4-BE49-F238E27FC236}">
                <a16:creationId xmlns:a16="http://schemas.microsoft.com/office/drawing/2014/main" id="{FB879512-5639-44CD-A4C2-07D8D48E90B6}"/>
              </a:ext>
            </a:extLst>
          </p:cNvPr>
          <p:cNvSpPr/>
          <p:nvPr/>
        </p:nvSpPr>
        <p:spPr>
          <a:xfrm>
            <a:off x="1069571" y="1690688"/>
            <a:ext cx="2671156" cy="1569660"/>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4" name="TextBox 3">
            <a:extLst>
              <a:ext uri="{FF2B5EF4-FFF2-40B4-BE49-F238E27FC236}">
                <a16:creationId xmlns:a16="http://schemas.microsoft.com/office/drawing/2014/main" id="{E4DFF9D6-F308-4650-B9A8-8DB8C9752701}"/>
              </a:ext>
            </a:extLst>
          </p:cNvPr>
          <p:cNvSpPr txBox="1"/>
          <p:nvPr/>
        </p:nvSpPr>
        <p:spPr>
          <a:xfrm>
            <a:off x="1069572" y="3707477"/>
            <a:ext cx="9138458" cy="1569660"/>
          </a:xfrm>
          <a:prstGeom prst="rect">
            <a:avLst/>
          </a:prstGeom>
          <a:noFill/>
        </p:spPr>
        <p:txBody>
          <a:bodyPr wrap="square" rtlCol="0">
            <a:spAutoFit/>
          </a:bodyPr>
          <a:lstStyle/>
          <a:p>
            <a:r>
              <a:rPr lang="en-US" sz="2400"/>
              <a:t>Snapshot: { </a:t>
            </a:r>
            <a:br>
              <a:rPr lang="en-US" sz="2400"/>
            </a:br>
            <a:r>
              <a:rPr lang="en-US" sz="2400"/>
              <a:t>	          Snapshot0, Snapshot1, Snapshot2, Snapshot3, Snapshot4,  </a:t>
            </a:r>
            <a:br>
              <a:rPr lang="en-US" sz="2400"/>
            </a:br>
            <a:r>
              <a:rPr lang="en-US" sz="2400"/>
              <a:t> 	          Snapshot5, Snapshot6, Snapshot7 </a:t>
            </a:r>
            <a:br>
              <a:rPr lang="en-US" sz="2400"/>
            </a:br>
            <a:r>
              <a:rPr lang="en-US" sz="2400"/>
              <a:t>           	      }</a:t>
            </a:r>
          </a:p>
        </p:txBody>
      </p:sp>
    </p:spTree>
    <p:extLst>
      <p:ext uri="{BB962C8B-B14F-4D97-AF65-F5344CB8AC3E}">
        <p14:creationId xmlns:p14="http://schemas.microsoft.com/office/powerpoint/2010/main" val="21606698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B879512-5639-44CD-A4C2-07D8D48E90B6}"/>
              </a:ext>
            </a:extLst>
          </p:cNvPr>
          <p:cNvSpPr/>
          <p:nvPr/>
        </p:nvSpPr>
        <p:spPr>
          <a:xfrm>
            <a:off x="1069571" y="1061453"/>
            <a:ext cx="2671156" cy="1569660"/>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5" name="TextBox 4">
            <a:extLst>
              <a:ext uri="{FF2B5EF4-FFF2-40B4-BE49-F238E27FC236}">
                <a16:creationId xmlns:a16="http://schemas.microsoft.com/office/drawing/2014/main" id="{CE58F620-9CB2-40A1-BF27-0DD8D8A10AC2}"/>
              </a:ext>
            </a:extLst>
          </p:cNvPr>
          <p:cNvSpPr txBox="1"/>
          <p:nvPr/>
        </p:nvSpPr>
        <p:spPr>
          <a:xfrm>
            <a:off x="1069571" y="4985603"/>
            <a:ext cx="8766952" cy="1200329"/>
          </a:xfrm>
          <a:prstGeom prst="rect">
            <a:avLst/>
          </a:prstGeom>
          <a:solidFill>
            <a:srgbClr val="FFFF00"/>
          </a:solidFill>
        </p:spPr>
        <p:txBody>
          <a:bodyPr wrap="none" rtlCol="0">
            <a:spAutoFit/>
          </a:bodyPr>
          <a:lstStyle/>
          <a:p>
            <a:r>
              <a:rPr lang="en-US" sz="2400"/>
              <a:t>Question: Why 8 members in the Snapshot set?</a:t>
            </a:r>
          </a:p>
          <a:p>
            <a:endParaRPr lang="en-US" sz="2400"/>
          </a:p>
          <a:p>
            <a:r>
              <a:rPr lang="en-US" sz="2400"/>
              <a:t>Answer: Because the </a:t>
            </a:r>
            <a:r>
              <a:rPr lang="en-US" sz="2400" b="1"/>
              <a:t>run</a:t>
            </a:r>
            <a:r>
              <a:rPr lang="en-US" sz="2400"/>
              <a:t> command specified 8 members: </a:t>
            </a:r>
            <a:r>
              <a:rPr lang="en-US" sz="2400" b="1"/>
              <a:t>run</a:t>
            </a:r>
            <a:r>
              <a:rPr lang="en-US" sz="2400"/>
              <a:t> {} </a:t>
            </a:r>
            <a:r>
              <a:rPr lang="en-US" sz="2400" b="1"/>
              <a:t>for</a:t>
            </a:r>
            <a:r>
              <a:rPr lang="en-US" sz="2400"/>
              <a:t> 8</a:t>
            </a:r>
          </a:p>
        </p:txBody>
      </p:sp>
      <p:sp>
        <p:nvSpPr>
          <p:cNvPr id="6" name="TextBox 5">
            <a:extLst>
              <a:ext uri="{FF2B5EF4-FFF2-40B4-BE49-F238E27FC236}">
                <a16:creationId xmlns:a16="http://schemas.microsoft.com/office/drawing/2014/main" id="{28E892D9-A9BE-4737-A82B-69421ABD9249}"/>
              </a:ext>
            </a:extLst>
          </p:cNvPr>
          <p:cNvSpPr txBox="1"/>
          <p:nvPr/>
        </p:nvSpPr>
        <p:spPr>
          <a:xfrm>
            <a:off x="1069571" y="3023528"/>
            <a:ext cx="9138458" cy="1569660"/>
          </a:xfrm>
          <a:prstGeom prst="rect">
            <a:avLst/>
          </a:prstGeom>
          <a:noFill/>
        </p:spPr>
        <p:txBody>
          <a:bodyPr wrap="square" rtlCol="0">
            <a:spAutoFit/>
          </a:bodyPr>
          <a:lstStyle/>
          <a:p>
            <a:r>
              <a:rPr lang="en-US" sz="2400"/>
              <a:t>Snapshot: { </a:t>
            </a:r>
            <a:br>
              <a:rPr lang="en-US" sz="2400"/>
            </a:br>
            <a:r>
              <a:rPr lang="en-US" sz="2400"/>
              <a:t>	          Snapshot0, Snapshot1, Snapshot2, Snapshot3, Snapshot4,  </a:t>
            </a:r>
            <a:br>
              <a:rPr lang="en-US" sz="2400"/>
            </a:br>
            <a:r>
              <a:rPr lang="en-US" sz="2400"/>
              <a:t> 	          Snapshot5, Snapshot6, Snapshot7 </a:t>
            </a:r>
            <a:br>
              <a:rPr lang="en-US" sz="2400"/>
            </a:br>
            <a:r>
              <a:rPr lang="en-US" sz="2400"/>
              <a:t>           	      }</a:t>
            </a:r>
          </a:p>
        </p:txBody>
      </p:sp>
    </p:spTree>
    <p:extLst>
      <p:ext uri="{BB962C8B-B14F-4D97-AF65-F5344CB8AC3E}">
        <p14:creationId xmlns:p14="http://schemas.microsoft.com/office/powerpoint/2010/main" val="1646487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B879512-5639-44CD-A4C2-07D8D48E90B6}"/>
              </a:ext>
            </a:extLst>
          </p:cNvPr>
          <p:cNvSpPr/>
          <p:nvPr/>
        </p:nvSpPr>
        <p:spPr>
          <a:xfrm>
            <a:off x="919942" y="277524"/>
            <a:ext cx="2671156" cy="1569660"/>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4" name="TextBox 3">
            <a:extLst>
              <a:ext uri="{FF2B5EF4-FFF2-40B4-BE49-F238E27FC236}">
                <a16:creationId xmlns:a16="http://schemas.microsoft.com/office/drawing/2014/main" id="{E4DFF9D6-F308-4650-B9A8-8DB8C9752701}"/>
              </a:ext>
            </a:extLst>
          </p:cNvPr>
          <p:cNvSpPr txBox="1"/>
          <p:nvPr/>
        </p:nvSpPr>
        <p:spPr>
          <a:xfrm>
            <a:off x="919943" y="2294313"/>
            <a:ext cx="9138458" cy="830997"/>
          </a:xfrm>
          <a:prstGeom prst="rect">
            <a:avLst/>
          </a:prstGeom>
          <a:noFill/>
        </p:spPr>
        <p:txBody>
          <a:bodyPr wrap="square" rtlCol="0">
            <a:spAutoFit/>
          </a:bodyPr>
          <a:lstStyle/>
          <a:p>
            <a:r>
              <a:rPr lang="en-US" sz="2400"/>
              <a:t>Snapshot: { Snapshot0, Snapshot1, Snapshot2, Snapshot3, Snapshot4, </a:t>
            </a:r>
            <a:br>
              <a:rPr lang="en-US" sz="2400"/>
            </a:br>
            <a:r>
              <a:rPr lang="en-US" sz="2400"/>
              <a:t>	        Snapshot5, Snapshot6, Snapshot7 }</a:t>
            </a:r>
          </a:p>
        </p:txBody>
      </p:sp>
      <p:sp>
        <p:nvSpPr>
          <p:cNvPr id="2" name="TextBox 1">
            <a:extLst>
              <a:ext uri="{FF2B5EF4-FFF2-40B4-BE49-F238E27FC236}">
                <a16:creationId xmlns:a16="http://schemas.microsoft.com/office/drawing/2014/main" id="{FF5A3DD0-BB03-47C4-BAE3-0DEE5A1F0831}"/>
              </a:ext>
            </a:extLst>
          </p:cNvPr>
          <p:cNvSpPr txBox="1"/>
          <p:nvPr/>
        </p:nvSpPr>
        <p:spPr>
          <a:xfrm>
            <a:off x="919942" y="3591098"/>
            <a:ext cx="9304713" cy="1200329"/>
          </a:xfrm>
          <a:prstGeom prst="rect">
            <a:avLst/>
          </a:prstGeom>
          <a:noFill/>
        </p:spPr>
        <p:txBody>
          <a:bodyPr wrap="square" rtlCol="0">
            <a:spAutoFit/>
          </a:bodyPr>
          <a:lstStyle/>
          <a:p>
            <a:r>
              <a:rPr lang="en-US" sz="2400"/>
              <a:t>side1: { (Snapshot0, farmer), (Snapshot0, cabbage), (Snapshot0, goat), </a:t>
            </a:r>
            <a:br>
              <a:rPr lang="en-US" sz="2400"/>
            </a:br>
            <a:r>
              <a:rPr lang="en-US" sz="2400"/>
              <a:t> 	 (Snapshot0, wolf), (Snapshot1, cabbage), (Snapshot1, wolf), </a:t>
            </a:r>
            <a:br>
              <a:rPr lang="en-US" sz="2400"/>
            </a:br>
            <a:r>
              <a:rPr lang="en-US" sz="2400"/>
              <a:t> 	 (Snapshot2, farmer), (Snapshot2, cabbage), (Snapshot2, wolf) … }</a:t>
            </a:r>
          </a:p>
        </p:txBody>
      </p:sp>
      <p:sp>
        <p:nvSpPr>
          <p:cNvPr id="6" name="TextBox 5">
            <a:extLst>
              <a:ext uri="{FF2B5EF4-FFF2-40B4-BE49-F238E27FC236}">
                <a16:creationId xmlns:a16="http://schemas.microsoft.com/office/drawing/2014/main" id="{5EFE31FE-17B9-4EA9-987A-AC2C148062A8}"/>
              </a:ext>
            </a:extLst>
          </p:cNvPr>
          <p:cNvSpPr txBox="1"/>
          <p:nvPr/>
        </p:nvSpPr>
        <p:spPr>
          <a:xfrm>
            <a:off x="919942" y="5233225"/>
            <a:ext cx="8988829" cy="1569660"/>
          </a:xfrm>
          <a:prstGeom prst="rect">
            <a:avLst/>
          </a:prstGeom>
          <a:noFill/>
        </p:spPr>
        <p:txBody>
          <a:bodyPr wrap="square" rtlCol="0">
            <a:spAutoFit/>
          </a:bodyPr>
          <a:lstStyle/>
          <a:p>
            <a:r>
              <a:rPr lang="en-US" sz="2400"/>
              <a:t>side2: { (Snapshot1, farmer), (Snapshot1, goat), (Snapshot2, goat), </a:t>
            </a:r>
            <a:br>
              <a:rPr lang="en-US" sz="2400"/>
            </a:br>
            <a:r>
              <a:rPr lang="en-US" sz="2400"/>
              <a:t> 	 (Snapshot3, farmer), (Snapshot3, goat), (Snapshot3, wolf), …, </a:t>
            </a:r>
            <a:br>
              <a:rPr lang="en-US" sz="2400"/>
            </a:br>
            <a:r>
              <a:rPr lang="en-US" sz="2400"/>
              <a:t> 	 (Snapshot7, farmer), (Snapshot7, cabbage), (Snapshot7, goat), </a:t>
            </a:r>
            <a:br>
              <a:rPr lang="en-US" sz="2400"/>
            </a:br>
            <a:r>
              <a:rPr lang="en-US" sz="2400"/>
              <a:t> 	 (Snapshot7, wolf) }</a:t>
            </a:r>
          </a:p>
        </p:txBody>
      </p:sp>
    </p:spTree>
    <p:extLst>
      <p:ext uri="{BB962C8B-B14F-4D97-AF65-F5344CB8AC3E}">
        <p14:creationId xmlns:p14="http://schemas.microsoft.com/office/powerpoint/2010/main" val="20420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4E5D2-42D4-44A1-B101-40897A0D78A2}"/>
              </a:ext>
            </a:extLst>
          </p:cNvPr>
          <p:cNvSpPr>
            <a:spLocks noGrp="1"/>
          </p:cNvSpPr>
          <p:nvPr>
            <p:ph type="title"/>
          </p:nvPr>
        </p:nvSpPr>
        <p:spPr/>
        <p:txBody>
          <a:bodyPr/>
          <a:lstStyle/>
          <a:p>
            <a:r>
              <a:rPr lang="en-US"/>
              <a:t>Alternate depiction of sets</a:t>
            </a:r>
          </a:p>
        </p:txBody>
      </p:sp>
      <p:sp>
        <p:nvSpPr>
          <p:cNvPr id="3" name="Rectangle 2">
            <a:extLst>
              <a:ext uri="{FF2B5EF4-FFF2-40B4-BE49-F238E27FC236}">
                <a16:creationId xmlns:a16="http://schemas.microsoft.com/office/drawing/2014/main" id="{FD55AB3B-8DE5-47CA-A0D2-AA0D9411998A}"/>
              </a:ext>
            </a:extLst>
          </p:cNvPr>
          <p:cNvSpPr/>
          <p:nvPr/>
        </p:nvSpPr>
        <p:spPr>
          <a:xfrm>
            <a:off x="1330037" y="196180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4" name="Rectangle 3">
            <a:extLst>
              <a:ext uri="{FF2B5EF4-FFF2-40B4-BE49-F238E27FC236}">
                <a16:creationId xmlns:a16="http://schemas.microsoft.com/office/drawing/2014/main" id="{62F3D532-2FF0-4609-81FA-7562E37884E0}"/>
              </a:ext>
            </a:extLst>
          </p:cNvPr>
          <p:cNvSpPr/>
          <p:nvPr/>
        </p:nvSpPr>
        <p:spPr>
          <a:xfrm>
            <a:off x="1330037" y="241069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5" name="Rectangle 4">
            <a:extLst>
              <a:ext uri="{FF2B5EF4-FFF2-40B4-BE49-F238E27FC236}">
                <a16:creationId xmlns:a16="http://schemas.microsoft.com/office/drawing/2014/main" id="{17FFCF65-B349-4750-9BCA-392CF20E58E8}"/>
              </a:ext>
            </a:extLst>
          </p:cNvPr>
          <p:cNvSpPr/>
          <p:nvPr/>
        </p:nvSpPr>
        <p:spPr>
          <a:xfrm>
            <a:off x="1330037" y="285957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6" name="Rectangle 5">
            <a:extLst>
              <a:ext uri="{FF2B5EF4-FFF2-40B4-BE49-F238E27FC236}">
                <a16:creationId xmlns:a16="http://schemas.microsoft.com/office/drawing/2014/main" id="{0AFD0004-22A5-4C8E-9D4A-FF38482EF58C}"/>
              </a:ext>
            </a:extLst>
          </p:cNvPr>
          <p:cNvSpPr/>
          <p:nvPr/>
        </p:nvSpPr>
        <p:spPr>
          <a:xfrm>
            <a:off x="1330037" y="330846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7" name="Rectangle 6">
            <a:extLst>
              <a:ext uri="{FF2B5EF4-FFF2-40B4-BE49-F238E27FC236}">
                <a16:creationId xmlns:a16="http://schemas.microsoft.com/office/drawing/2014/main" id="{0B21F8C7-367D-4D19-9397-C63E4EBBBC7B}"/>
              </a:ext>
            </a:extLst>
          </p:cNvPr>
          <p:cNvSpPr/>
          <p:nvPr/>
        </p:nvSpPr>
        <p:spPr>
          <a:xfrm>
            <a:off x="1330037" y="37573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8" name="Rectangle 7">
            <a:extLst>
              <a:ext uri="{FF2B5EF4-FFF2-40B4-BE49-F238E27FC236}">
                <a16:creationId xmlns:a16="http://schemas.microsoft.com/office/drawing/2014/main" id="{E3A4DAE2-7F70-4474-B1F1-21A566F8BB91}"/>
              </a:ext>
            </a:extLst>
          </p:cNvPr>
          <p:cNvSpPr/>
          <p:nvPr/>
        </p:nvSpPr>
        <p:spPr>
          <a:xfrm>
            <a:off x="1330037" y="420623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9" name="Rectangle 8">
            <a:extLst>
              <a:ext uri="{FF2B5EF4-FFF2-40B4-BE49-F238E27FC236}">
                <a16:creationId xmlns:a16="http://schemas.microsoft.com/office/drawing/2014/main" id="{CB4F1723-EE27-44E6-A9F4-9CB770BE4D94}"/>
              </a:ext>
            </a:extLst>
          </p:cNvPr>
          <p:cNvSpPr/>
          <p:nvPr/>
        </p:nvSpPr>
        <p:spPr>
          <a:xfrm>
            <a:off x="1330037" y="465512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0" name="Rectangle 9">
            <a:extLst>
              <a:ext uri="{FF2B5EF4-FFF2-40B4-BE49-F238E27FC236}">
                <a16:creationId xmlns:a16="http://schemas.microsoft.com/office/drawing/2014/main" id="{A75BE19A-FE07-4773-823C-AF6402AAA6C6}"/>
              </a:ext>
            </a:extLst>
          </p:cNvPr>
          <p:cNvSpPr/>
          <p:nvPr/>
        </p:nvSpPr>
        <p:spPr>
          <a:xfrm>
            <a:off x="1330037" y="510401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1" name="TextBox 10">
            <a:extLst>
              <a:ext uri="{FF2B5EF4-FFF2-40B4-BE49-F238E27FC236}">
                <a16:creationId xmlns:a16="http://schemas.microsoft.com/office/drawing/2014/main" id="{90CB1919-F23B-4498-9582-AD66719778A6}"/>
              </a:ext>
            </a:extLst>
          </p:cNvPr>
          <p:cNvSpPr txBox="1"/>
          <p:nvPr/>
        </p:nvSpPr>
        <p:spPr>
          <a:xfrm>
            <a:off x="1384414" y="1523154"/>
            <a:ext cx="1342162" cy="461665"/>
          </a:xfrm>
          <a:prstGeom prst="rect">
            <a:avLst/>
          </a:prstGeom>
          <a:noFill/>
        </p:spPr>
        <p:txBody>
          <a:bodyPr wrap="none" rtlCol="0">
            <a:spAutoFit/>
          </a:bodyPr>
          <a:lstStyle/>
          <a:p>
            <a:r>
              <a:rPr lang="en-US" sz="2400"/>
              <a:t>Snapshot</a:t>
            </a:r>
          </a:p>
        </p:txBody>
      </p:sp>
      <p:sp>
        <p:nvSpPr>
          <p:cNvPr id="13" name="Rectangle 12">
            <a:extLst>
              <a:ext uri="{FF2B5EF4-FFF2-40B4-BE49-F238E27FC236}">
                <a16:creationId xmlns:a16="http://schemas.microsoft.com/office/drawing/2014/main" id="{50A5FD0F-ECAA-42B4-947D-A589176F627A}"/>
              </a:ext>
            </a:extLst>
          </p:cNvPr>
          <p:cNvSpPr/>
          <p:nvPr/>
        </p:nvSpPr>
        <p:spPr>
          <a:xfrm>
            <a:off x="4092634" y="196180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4" name="Rectangle 13">
            <a:extLst>
              <a:ext uri="{FF2B5EF4-FFF2-40B4-BE49-F238E27FC236}">
                <a16:creationId xmlns:a16="http://schemas.microsoft.com/office/drawing/2014/main" id="{2D77EEC5-99C2-42D9-A5AE-CF5452CF57BC}"/>
              </a:ext>
            </a:extLst>
          </p:cNvPr>
          <p:cNvSpPr/>
          <p:nvPr/>
        </p:nvSpPr>
        <p:spPr>
          <a:xfrm>
            <a:off x="4092634" y="241069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5" name="Rectangle 14">
            <a:extLst>
              <a:ext uri="{FF2B5EF4-FFF2-40B4-BE49-F238E27FC236}">
                <a16:creationId xmlns:a16="http://schemas.microsoft.com/office/drawing/2014/main" id="{8D178A06-48F5-478A-9A9A-C8EA9570B64A}"/>
              </a:ext>
            </a:extLst>
          </p:cNvPr>
          <p:cNvSpPr/>
          <p:nvPr/>
        </p:nvSpPr>
        <p:spPr>
          <a:xfrm>
            <a:off x="4092634" y="285957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6" name="Rectangle 15">
            <a:extLst>
              <a:ext uri="{FF2B5EF4-FFF2-40B4-BE49-F238E27FC236}">
                <a16:creationId xmlns:a16="http://schemas.microsoft.com/office/drawing/2014/main" id="{33BE0E34-DA3F-4CCA-A5AA-D67AEFA1A559}"/>
              </a:ext>
            </a:extLst>
          </p:cNvPr>
          <p:cNvSpPr/>
          <p:nvPr/>
        </p:nvSpPr>
        <p:spPr>
          <a:xfrm>
            <a:off x="4092634" y="330846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7" name="Rectangle 16">
            <a:extLst>
              <a:ext uri="{FF2B5EF4-FFF2-40B4-BE49-F238E27FC236}">
                <a16:creationId xmlns:a16="http://schemas.microsoft.com/office/drawing/2014/main" id="{DED54CC1-4B30-4695-B072-E434E888B7D8}"/>
              </a:ext>
            </a:extLst>
          </p:cNvPr>
          <p:cNvSpPr/>
          <p:nvPr/>
        </p:nvSpPr>
        <p:spPr>
          <a:xfrm>
            <a:off x="4092634" y="37573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8" name="Rectangle 17">
            <a:extLst>
              <a:ext uri="{FF2B5EF4-FFF2-40B4-BE49-F238E27FC236}">
                <a16:creationId xmlns:a16="http://schemas.microsoft.com/office/drawing/2014/main" id="{CA0C8477-E109-430E-8F74-21FF70F5610E}"/>
              </a:ext>
            </a:extLst>
          </p:cNvPr>
          <p:cNvSpPr/>
          <p:nvPr/>
        </p:nvSpPr>
        <p:spPr>
          <a:xfrm>
            <a:off x="4092634" y="420623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9" name="Rectangle 18">
            <a:extLst>
              <a:ext uri="{FF2B5EF4-FFF2-40B4-BE49-F238E27FC236}">
                <a16:creationId xmlns:a16="http://schemas.microsoft.com/office/drawing/2014/main" id="{00180914-99A2-48E1-9317-9D34079F6912}"/>
              </a:ext>
            </a:extLst>
          </p:cNvPr>
          <p:cNvSpPr/>
          <p:nvPr/>
        </p:nvSpPr>
        <p:spPr>
          <a:xfrm>
            <a:off x="4092634" y="465512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20" name="Rectangle 19">
            <a:extLst>
              <a:ext uri="{FF2B5EF4-FFF2-40B4-BE49-F238E27FC236}">
                <a16:creationId xmlns:a16="http://schemas.microsoft.com/office/drawing/2014/main" id="{A7EB0763-ADFF-4AA6-8B00-3D5D89CC3EDD}"/>
              </a:ext>
            </a:extLst>
          </p:cNvPr>
          <p:cNvSpPr/>
          <p:nvPr/>
        </p:nvSpPr>
        <p:spPr>
          <a:xfrm>
            <a:off x="4092634" y="510401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21" name="TextBox 20">
            <a:extLst>
              <a:ext uri="{FF2B5EF4-FFF2-40B4-BE49-F238E27FC236}">
                <a16:creationId xmlns:a16="http://schemas.microsoft.com/office/drawing/2014/main" id="{B04B6C33-78FD-4D2E-9689-AA722CB35C89}"/>
              </a:ext>
            </a:extLst>
          </p:cNvPr>
          <p:cNvSpPr txBox="1"/>
          <p:nvPr/>
        </p:nvSpPr>
        <p:spPr>
          <a:xfrm>
            <a:off x="5090036" y="1543625"/>
            <a:ext cx="867545" cy="461665"/>
          </a:xfrm>
          <a:prstGeom prst="rect">
            <a:avLst/>
          </a:prstGeom>
          <a:noFill/>
        </p:spPr>
        <p:txBody>
          <a:bodyPr wrap="none" rtlCol="0">
            <a:spAutoFit/>
          </a:bodyPr>
          <a:lstStyle/>
          <a:p>
            <a:r>
              <a:rPr lang="en-US" sz="2400"/>
              <a:t>side1</a:t>
            </a:r>
          </a:p>
        </p:txBody>
      </p:sp>
      <p:sp>
        <p:nvSpPr>
          <p:cNvPr id="22" name="Rectangle 21">
            <a:extLst>
              <a:ext uri="{FF2B5EF4-FFF2-40B4-BE49-F238E27FC236}">
                <a16:creationId xmlns:a16="http://schemas.microsoft.com/office/drawing/2014/main" id="{B0267A7A-DE2C-41CC-94A5-8FB318BAC9A2}"/>
              </a:ext>
            </a:extLst>
          </p:cNvPr>
          <p:cNvSpPr/>
          <p:nvPr/>
        </p:nvSpPr>
        <p:spPr>
          <a:xfrm>
            <a:off x="5525193" y="196180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23" name="Rectangle 22">
            <a:extLst>
              <a:ext uri="{FF2B5EF4-FFF2-40B4-BE49-F238E27FC236}">
                <a16:creationId xmlns:a16="http://schemas.microsoft.com/office/drawing/2014/main" id="{747CDAFD-A2C3-4B24-87AD-46DE4127A009}"/>
              </a:ext>
            </a:extLst>
          </p:cNvPr>
          <p:cNvSpPr/>
          <p:nvPr/>
        </p:nvSpPr>
        <p:spPr>
          <a:xfrm>
            <a:off x="5525193" y="241069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24" name="Rectangle 23">
            <a:extLst>
              <a:ext uri="{FF2B5EF4-FFF2-40B4-BE49-F238E27FC236}">
                <a16:creationId xmlns:a16="http://schemas.microsoft.com/office/drawing/2014/main" id="{2F7EC9DF-A9ED-4FB3-A6B0-D9DE0965B0BC}"/>
              </a:ext>
            </a:extLst>
          </p:cNvPr>
          <p:cNvSpPr/>
          <p:nvPr/>
        </p:nvSpPr>
        <p:spPr>
          <a:xfrm>
            <a:off x="5525193" y="285957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25" name="Rectangle 24">
            <a:extLst>
              <a:ext uri="{FF2B5EF4-FFF2-40B4-BE49-F238E27FC236}">
                <a16:creationId xmlns:a16="http://schemas.microsoft.com/office/drawing/2014/main" id="{88BBB6C2-45C0-4CCA-8091-4D7A30EA3273}"/>
              </a:ext>
            </a:extLst>
          </p:cNvPr>
          <p:cNvSpPr/>
          <p:nvPr/>
        </p:nvSpPr>
        <p:spPr>
          <a:xfrm>
            <a:off x="5525193" y="330846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26" name="Rectangle 25">
            <a:extLst>
              <a:ext uri="{FF2B5EF4-FFF2-40B4-BE49-F238E27FC236}">
                <a16:creationId xmlns:a16="http://schemas.microsoft.com/office/drawing/2014/main" id="{CE9920D9-233B-4264-8DEE-98178F6AA524}"/>
              </a:ext>
            </a:extLst>
          </p:cNvPr>
          <p:cNvSpPr/>
          <p:nvPr/>
        </p:nvSpPr>
        <p:spPr>
          <a:xfrm>
            <a:off x="5525193" y="37573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27" name="Rectangle 26">
            <a:extLst>
              <a:ext uri="{FF2B5EF4-FFF2-40B4-BE49-F238E27FC236}">
                <a16:creationId xmlns:a16="http://schemas.microsoft.com/office/drawing/2014/main" id="{856F3061-9F6E-4AC3-A5B0-D5E2F5F3502C}"/>
              </a:ext>
            </a:extLst>
          </p:cNvPr>
          <p:cNvSpPr/>
          <p:nvPr/>
        </p:nvSpPr>
        <p:spPr>
          <a:xfrm>
            <a:off x="5525193" y="420623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28" name="Rectangle 27">
            <a:extLst>
              <a:ext uri="{FF2B5EF4-FFF2-40B4-BE49-F238E27FC236}">
                <a16:creationId xmlns:a16="http://schemas.microsoft.com/office/drawing/2014/main" id="{6E41E61A-B257-4859-92D8-5A016B85F962}"/>
              </a:ext>
            </a:extLst>
          </p:cNvPr>
          <p:cNvSpPr/>
          <p:nvPr/>
        </p:nvSpPr>
        <p:spPr>
          <a:xfrm>
            <a:off x="5525193" y="465512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29" name="Rectangle 28">
            <a:extLst>
              <a:ext uri="{FF2B5EF4-FFF2-40B4-BE49-F238E27FC236}">
                <a16:creationId xmlns:a16="http://schemas.microsoft.com/office/drawing/2014/main" id="{476B1EA7-7666-4997-8976-46C60F7B8988}"/>
              </a:ext>
            </a:extLst>
          </p:cNvPr>
          <p:cNvSpPr/>
          <p:nvPr/>
        </p:nvSpPr>
        <p:spPr>
          <a:xfrm>
            <a:off x="5525193" y="510401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30" name="Rectangle 29">
            <a:extLst>
              <a:ext uri="{FF2B5EF4-FFF2-40B4-BE49-F238E27FC236}">
                <a16:creationId xmlns:a16="http://schemas.microsoft.com/office/drawing/2014/main" id="{A2065068-99C8-4C66-909D-EED69FB26633}"/>
              </a:ext>
            </a:extLst>
          </p:cNvPr>
          <p:cNvSpPr/>
          <p:nvPr/>
        </p:nvSpPr>
        <p:spPr>
          <a:xfrm>
            <a:off x="4089864" y="555287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1" name="Rectangle 30">
            <a:extLst>
              <a:ext uri="{FF2B5EF4-FFF2-40B4-BE49-F238E27FC236}">
                <a16:creationId xmlns:a16="http://schemas.microsoft.com/office/drawing/2014/main" id="{C7E8DB70-A1CC-4DE7-AB42-67D3CB697DC9}"/>
              </a:ext>
            </a:extLst>
          </p:cNvPr>
          <p:cNvSpPr/>
          <p:nvPr/>
        </p:nvSpPr>
        <p:spPr>
          <a:xfrm>
            <a:off x="5522423" y="555287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cxnSp>
        <p:nvCxnSpPr>
          <p:cNvPr id="33" name="Straight Connector 32">
            <a:extLst>
              <a:ext uri="{FF2B5EF4-FFF2-40B4-BE49-F238E27FC236}">
                <a16:creationId xmlns:a16="http://schemas.microsoft.com/office/drawing/2014/main" id="{66CB134D-9BAD-4A1C-BB36-BC153F0900AE}"/>
              </a:ext>
            </a:extLst>
          </p:cNvPr>
          <p:cNvCxnSpPr/>
          <p:nvPr/>
        </p:nvCxnSpPr>
        <p:spPr>
          <a:xfrm>
            <a:off x="4089864" y="600176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59BD261-DACE-4677-B0D1-CD25EB110D83}"/>
              </a:ext>
            </a:extLst>
          </p:cNvPr>
          <p:cNvCxnSpPr/>
          <p:nvPr/>
        </p:nvCxnSpPr>
        <p:spPr>
          <a:xfrm>
            <a:off x="6954984" y="600176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8E7933C-C038-423D-8416-859653A046A8}"/>
              </a:ext>
            </a:extLst>
          </p:cNvPr>
          <p:cNvCxnSpPr/>
          <p:nvPr/>
        </p:nvCxnSpPr>
        <p:spPr>
          <a:xfrm>
            <a:off x="5519653" y="600176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202616B1-E9A4-46C4-B415-42A996B673EB}"/>
              </a:ext>
            </a:extLst>
          </p:cNvPr>
          <p:cNvSpPr/>
          <p:nvPr/>
        </p:nvSpPr>
        <p:spPr>
          <a:xfrm>
            <a:off x="8323811" y="196180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7" name="Rectangle 36">
            <a:extLst>
              <a:ext uri="{FF2B5EF4-FFF2-40B4-BE49-F238E27FC236}">
                <a16:creationId xmlns:a16="http://schemas.microsoft.com/office/drawing/2014/main" id="{E8E91AA3-E34D-46BB-B268-A0ADD9F75545}"/>
              </a:ext>
            </a:extLst>
          </p:cNvPr>
          <p:cNvSpPr/>
          <p:nvPr/>
        </p:nvSpPr>
        <p:spPr>
          <a:xfrm>
            <a:off x="8323811" y="241069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8" name="Rectangle 37">
            <a:extLst>
              <a:ext uri="{FF2B5EF4-FFF2-40B4-BE49-F238E27FC236}">
                <a16:creationId xmlns:a16="http://schemas.microsoft.com/office/drawing/2014/main" id="{50EDA811-697B-4E01-8058-F7EFA37F2274}"/>
              </a:ext>
            </a:extLst>
          </p:cNvPr>
          <p:cNvSpPr/>
          <p:nvPr/>
        </p:nvSpPr>
        <p:spPr>
          <a:xfrm>
            <a:off x="8323811" y="285957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9" name="Rectangle 38">
            <a:extLst>
              <a:ext uri="{FF2B5EF4-FFF2-40B4-BE49-F238E27FC236}">
                <a16:creationId xmlns:a16="http://schemas.microsoft.com/office/drawing/2014/main" id="{F1D56A67-08E4-4D9B-974E-0ABB33CE86ED}"/>
              </a:ext>
            </a:extLst>
          </p:cNvPr>
          <p:cNvSpPr/>
          <p:nvPr/>
        </p:nvSpPr>
        <p:spPr>
          <a:xfrm>
            <a:off x="8323811" y="330846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40" name="Rectangle 39">
            <a:extLst>
              <a:ext uri="{FF2B5EF4-FFF2-40B4-BE49-F238E27FC236}">
                <a16:creationId xmlns:a16="http://schemas.microsoft.com/office/drawing/2014/main" id="{C0C39CEC-B181-4074-97CB-EBA44208753E}"/>
              </a:ext>
            </a:extLst>
          </p:cNvPr>
          <p:cNvSpPr/>
          <p:nvPr/>
        </p:nvSpPr>
        <p:spPr>
          <a:xfrm>
            <a:off x="8323811" y="37573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41" name="Rectangle 40">
            <a:extLst>
              <a:ext uri="{FF2B5EF4-FFF2-40B4-BE49-F238E27FC236}">
                <a16:creationId xmlns:a16="http://schemas.microsoft.com/office/drawing/2014/main" id="{C2ED4A6D-9DAF-4A47-9818-C08F06BA8D68}"/>
              </a:ext>
            </a:extLst>
          </p:cNvPr>
          <p:cNvSpPr/>
          <p:nvPr/>
        </p:nvSpPr>
        <p:spPr>
          <a:xfrm>
            <a:off x="8323811" y="420623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44" name="TextBox 43">
            <a:extLst>
              <a:ext uri="{FF2B5EF4-FFF2-40B4-BE49-F238E27FC236}">
                <a16:creationId xmlns:a16="http://schemas.microsoft.com/office/drawing/2014/main" id="{97F64CB0-73D8-4F89-9551-0D57826CF0F1}"/>
              </a:ext>
            </a:extLst>
          </p:cNvPr>
          <p:cNvSpPr txBox="1"/>
          <p:nvPr/>
        </p:nvSpPr>
        <p:spPr>
          <a:xfrm>
            <a:off x="9321213" y="1543625"/>
            <a:ext cx="846707" cy="461665"/>
          </a:xfrm>
          <a:prstGeom prst="rect">
            <a:avLst/>
          </a:prstGeom>
          <a:noFill/>
        </p:spPr>
        <p:txBody>
          <a:bodyPr wrap="none" rtlCol="0">
            <a:spAutoFit/>
          </a:bodyPr>
          <a:lstStyle/>
          <a:p>
            <a:r>
              <a:rPr lang="en-US" sz="2400"/>
              <a:t>side2</a:t>
            </a:r>
          </a:p>
        </p:txBody>
      </p:sp>
      <p:sp>
        <p:nvSpPr>
          <p:cNvPr id="45" name="Rectangle 44">
            <a:extLst>
              <a:ext uri="{FF2B5EF4-FFF2-40B4-BE49-F238E27FC236}">
                <a16:creationId xmlns:a16="http://schemas.microsoft.com/office/drawing/2014/main" id="{07408D32-1F5F-4C13-A05D-0DD7B1785255}"/>
              </a:ext>
            </a:extLst>
          </p:cNvPr>
          <p:cNvSpPr/>
          <p:nvPr/>
        </p:nvSpPr>
        <p:spPr>
          <a:xfrm>
            <a:off x="9756370" y="196180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46" name="Rectangle 45">
            <a:extLst>
              <a:ext uri="{FF2B5EF4-FFF2-40B4-BE49-F238E27FC236}">
                <a16:creationId xmlns:a16="http://schemas.microsoft.com/office/drawing/2014/main" id="{84D39947-CEAF-401A-BAC0-482313DACDC2}"/>
              </a:ext>
            </a:extLst>
          </p:cNvPr>
          <p:cNvSpPr/>
          <p:nvPr/>
        </p:nvSpPr>
        <p:spPr>
          <a:xfrm>
            <a:off x="9756370" y="241069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47" name="Rectangle 46">
            <a:extLst>
              <a:ext uri="{FF2B5EF4-FFF2-40B4-BE49-F238E27FC236}">
                <a16:creationId xmlns:a16="http://schemas.microsoft.com/office/drawing/2014/main" id="{00501348-FFE6-4672-8178-9900348A67AB}"/>
              </a:ext>
            </a:extLst>
          </p:cNvPr>
          <p:cNvSpPr/>
          <p:nvPr/>
        </p:nvSpPr>
        <p:spPr>
          <a:xfrm>
            <a:off x="9756370" y="285957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48" name="Rectangle 47">
            <a:extLst>
              <a:ext uri="{FF2B5EF4-FFF2-40B4-BE49-F238E27FC236}">
                <a16:creationId xmlns:a16="http://schemas.microsoft.com/office/drawing/2014/main" id="{469C545C-1BC8-4160-831D-18CEA282B4A3}"/>
              </a:ext>
            </a:extLst>
          </p:cNvPr>
          <p:cNvSpPr/>
          <p:nvPr/>
        </p:nvSpPr>
        <p:spPr>
          <a:xfrm>
            <a:off x="9756370" y="330846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49" name="Rectangle 48">
            <a:extLst>
              <a:ext uri="{FF2B5EF4-FFF2-40B4-BE49-F238E27FC236}">
                <a16:creationId xmlns:a16="http://schemas.microsoft.com/office/drawing/2014/main" id="{CD7F91FF-CCAF-4B46-B9C0-EE1EBEE8CD67}"/>
              </a:ext>
            </a:extLst>
          </p:cNvPr>
          <p:cNvSpPr/>
          <p:nvPr/>
        </p:nvSpPr>
        <p:spPr>
          <a:xfrm>
            <a:off x="9756370" y="37573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50" name="Rectangle 49">
            <a:extLst>
              <a:ext uri="{FF2B5EF4-FFF2-40B4-BE49-F238E27FC236}">
                <a16:creationId xmlns:a16="http://schemas.microsoft.com/office/drawing/2014/main" id="{05ED1B1C-C4C0-4E12-A4F5-82F1EE65D044}"/>
              </a:ext>
            </a:extLst>
          </p:cNvPr>
          <p:cNvSpPr/>
          <p:nvPr/>
        </p:nvSpPr>
        <p:spPr>
          <a:xfrm>
            <a:off x="9756370" y="420623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cxnSp>
        <p:nvCxnSpPr>
          <p:cNvPr id="55" name="Straight Connector 54">
            <a:extLst>
              <a:ext uri="{FF2B5EF4-FFF2-40B4-BE49-F238E27FC236}">
                <a16:creationId xmlns:a16="http://schemas.microsoft.com/office/drawing/2014/main" id="{9F2D50C8-3658-4799-BDCA-5132F097E159}"/>
              </a:ext>
            </a:extLst>
          </p:cNvPr>
          <p:cNvCxnSpPr/>
          <p:nvPr/>
        </p:nvCxnSpPr>
        <p:spPr>
          <a:xfrm>
            <a:off x="8314777" y="465512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EDC5D179-448F-42B2-ABF6-78DCF6F298D0}"/>
              </a:ext>
            </a:extLst>
          </p:cNvPr>
          <p:cNvCxnSpPr/>
          <p:nvPr/>
        </p:nvCxnSpPr>
        <p:spPr>
          <a:xfrm>
            <a:off x="11179897" y="465512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23DC26A-B60F-48C8-AB07-D968C15263F6}"/>
              </a:ext>
            </a:extLst>
          </p:cNvPr>
          <p:cNvCxnSpPr/>
          <p:nvPr/>
        </p:nvCxnSpPr>
        <p:spPr>
          <a:xfrm>
            <a:off x="9744566" y="4655126"/>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8270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FD0FA-CF5B-4048-9954-1EA34D0A3F4E}"/>
              </a:ext>
            </a:extLst>
          </p:cNvPr>
          <p:cNvSpPr>
            <a:spLocks noGrp="1"/>
          </p:cNvSpPr>
          <p:nvPr>
            <p:ph type="title"/>
          </p:nvPr>
        </p:nvSpPr>
        <p:spPr/>
        <p:txBody>
          <a:bodyPr/>
          <a:lstStyle/>
          <a:p>
            <a:r>
              <a:rPr lang="en-US"/>
              <a:t>Result of making Snapshot “ordered”</a:t>
            </a:r>
          </a:p>
        </p:txBody>
      </p:sp>
      <p:sp>
        <p:nvSpPr>
          <p:cNvPr id="3" name="Rectangle 2">
            <a:extLst>
              <a:ext uri="{FF2B5EF4-FFF2-40B4-BE49-F238E27FC236}">
                <a16:creationId xmlns:a16="http://schemas.microsoft.com/office/drawing/2014/main" id="{54C9D28D-26B5-4A7D-9EEE-315611DC5317}"/>
              </a:ext>
            </a:extLst>
          </p:cNvPr>
          <p:cNvSpPr/>
          <p:nvPr/>
        </p:nvSpPr>
        <p:spPr>
          <a:xfrm>
            <a:off x="1940705" y="1830735"/>
            <a:ext cx="3834961" cy="461665"/>
          </a:xfrm>
          <a:prstGeom prst="rect">
            <a:avLst/>
          </a:prstGeom>
          <a:solidFill>
            <a:schemeClr val="bg1">
              <a:lumMod val="85000"/>
            </a:schemeClr>
          </a:solidFill>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open</a:t>
            </a:r>
            <a:r>
              <a:rPr lang="en-US" sz="2400">
                <a:latin typeface="Calibri" panose="020F0502020204030204" pitchFamily="34" charset="0"/>
                <a:ea typeface="Calibri" panose="020F0502020204030204" pitchFamily="34" charset="0"/>
                <a:cs typeface="Times New Roman" panose="02020603050405020304" pitchFamily="18" charset="0"/>
              </a:rPr>
              <a:t> util/ordering[Snapshot]</a:t>
            </a:r>
            <a:endParaRPr lang="en-US" sz="2400"/>
          </a:p>
        </p:txBody>
      </p:sp>
      <p:sp>
        <p:nvSpPr>
          <p:cNvPr id="4" name="Rectangle 3">
            <a:extLst>
              <a:ext uri="{FF2B5EF4-FFF2-40B4-BE49-F238E27FC236}">
                <a16:creationId xmlns:a16="http://schemas.microsoft.com/office/drawing/2014/main" id="{42052BAA-3E8D-4D3C-BB75-DA8AA8DBA754}"/>
              </a:ext>
            </a:extLst>
          </p:cNvPr>
          <p:cNvSpPr/>
          <p:nvPr/>
        </p:nvSpPr>
        <p:spPr>
          <a:xfrm>
            <a:off x="1225810" y="335834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5" name="TextBox 4">
            <a:extLst>
              <a:ext uri="{FF2B5EF4-FFF2-40B4-BE49-F238E27FC236}">
                <a16:creationId xmlns:a16="http://schemas.microsoft.com/office/drawing/2014/main" id="{B84F9E7A-DAD9-4CA1-A5E9-EF4EF854A0D5}"/>
              </a:ext>
            </a:extLst>
          </p:cNvPr>
          <p:cNvSpPr txBox="1"/>
          <p:nvPr/>
        </p:nvSpPr>
        <p:spPr>
          <a:xfrm>
            <a:off x="1605067" y="2946552"/>
            <a:ext cx="671274" cy="461665"/>
          </a:xfrm>
          <a:prstGeom prst="rect">
            <a:avLst/>
          </a:prstGeom>
          <a:noFill/>
        </p:spPr>
        <p:txBody>
          <a:bodyPr wrap="none" rtlCol="0">
            <a:spAutoFit/>
          </a:bodyPr>
          <a:lstStyle/>
          <a:p>
            <a:r>
              <a:rPr lang="en-US" sz="2400"/>
              <a:t>first</a:t>
            </a:r>
          </a:p>
        </p:txBody>
      </p:sp>
      <p:sp>
        <p:nvSpPr>
          <p:cNvPr id="6" name="Rectangle 5">
            <a:extLst>
              <a:ext uri="{FF2B5EF4-FFF2-40B4-BE49-F238E27FC236}">
                <a16:creationId xmlns:a16="http://schemas.microsoft.com/office/drawing/2014/main" id="{AE19A429-A53F-4747-B373-F76DC34D8D54}"/>
              </a:ext>
            </a:extLst>
          </p:cNvPr>
          <p:cNvSpPr/>
          <p:nvPr/>
        </p:nvSpPr>
        <p:spPr>
          <a:xfrm>
            <a:off x="1225810" y="452979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7" name="TextBox 6">
            <a:extLst>
              <a:ext uri="{FF2B5EF4-FFF2-40B4-BE49-F238E27FC236}">
                <a16:creationId xmlns:a16="http://schemas.microsoft.com/office/drawing/2014/main" id="{A06B23A8-2147-4E5E-9A5D-305A1EB520C9}"/>
              </a:ext>
            </a:extLst>
          </p:cNvPr>
          <p:cNvSpPr txBox="1"/>
          <p:nvPr/>
        </p:nvSpPr>
        <p:spPr>
          <a:xfrm>
            <a:off x="1605067" y="4118005"/>
            <a:ext cx="622030" cy="461665"/>
          </a:xfrm>
          <a:prstGeom prst="rect">
            <a:avLst/>
          </a:prstGeom>
          <a:noFill/>
        </p:spPr>
        <p:txBody>
          <a:bodyPr wrap="none" rtlCol="0">
            <a:spAutoFit/>
          </a:bodyPr>
          <a:lstStyle/>
          <a:p>
            <a:r>
              <a:rPr lang="en-US" sz="2400"/>
              <a:t>last</a:t>
            </a:r>
          </a:p>
        </p:txBody>
      </p:sp>
      <p:sp>
        <p:nvSpPr>
          <p:cNvPr id="8" name="Rectangle 7">
            <a:extLst>
              <a:ext uri="{FF2B5EF4-FFF2-40B4-BE49-F238E27FC236}">
                <a16:creationId xmlns:a16="http://schemas.microsoft.com/office/drawing/2014/main" id="{B9EDDA42-EF16-4624-83E3-5CDD8EFAAFF6}"/>
              </a:ext>
            </a:extLst>
          </p:cNvPr>
          <p:cNvSpPr/>
          <p:nvPr/>
        </p:nvSpPr>
        <p:spPr>
          <a:xfrm>
            <a:off x="3628212" y="313389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9" name="Rectangle 8">
            <a:extLst>
              <a:ext uri="{FF2B5EF4-FFF2-40B4-BE49-F238E27FC236}">
                <a16:creationId xmlns:a16="http://schemas.microsoft.com/office/drawing/2014/main" id="{0EFE2924-44DE-4C41-B6F8-73CA7CAF87CD}"/>
              </a:ext>
            </a:extLst>
          </p:cNvPr>
          <p:cNvSpPr/>
          <p:nvPr/>
        </p:nvSpPr>
        <p:spPr>
          <a:xfrm>
            <a:off x="3628212" y="358278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10" name="Rectangle 9">
            <a:extLst>
              <a:ext uri="{FF2B5EF4-FFF2-40B4-BE49-F238E27FC236}">
                <a16:creationId xmlns:a16="http://schemas.microsoft.com/office/drawing/2014/main" id="{E7DE71CD-58B1-4727-A343-30A8A61FE659}"/>
              </a:ext>
            </a:extLst>
          </p:cNvPr>
          <p:cNvSpPr/>
          <p:nvPr/>
        </p:nvSpPr>
        <p:spPr>
          <a:xfrm>
            <a:off x="3628212" y="403167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11" name="Rectangle 10">
            <a:extLst>
              <a:ext uri="{FF2B5EF4-FFF2-40B4-BE49-F238E27FC236}">
                <a16:creationId xmlns:a16="http://schemas.microsoft.com/office/drawing/2014/main" id="{A0CAA5EC-F41E-4FDE-9E4C-0A169D26C028}"/>
              </a:ext>
            </a:extLst>
          </p:cNvPr>
          <p:cNvSpPr/>
          <p:nvPr/>
        </p:nvSpPr>
        <p:spPr>
          <a:xfrm>
            <a:off x="3628212" y="44805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12" name="Rectangle 11">
            <a:extLst>
              <a:ext uri="{FF2B5EF4-FFF2-40B4-BE49-F238E27FC236}">
                <a16:creationId xmlns:a16="http://schemas.microsoft.com/office/drawing/2014/main" id="{5107FD59-082C-4D0B-BE9D-6292EDB8EEE8}"/>
              </a:ext>
            </a:extLst>
          </p:cNvPr>
          <p:cNvSpPr/>
          <p:nvPr/>
        </p:nvSpPr>
        <p:spPr>
          <a:xfrm>
            <a:off x="3628212" y="49294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3" name="Rectangle 12">
            <a:extLst>
              <a:ext uri="{FF2B5EF4-FFF2-40B4-BE49-F238E27FC236}">
                <a16:creationId xmlns:a16="http://schemas.microsoft.com/office/drawing/2014/main" id="{772515EF-2F83-4880-994B-D2900A6CB091}"/>
              </a:ext>
            </a:extLst>
          </p:cNvPr>
          <p:cNvSpPr/>
          <p:nvPr/>
        </p:nvSpPr>
        <p:spPr>
          <a:xfrm>
            <a:off x="3628212" y="53783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4" name="Rectangle 13">
            <a:extLst>
              <a:ext uri="{FF2B5EF4-FFF2-40B4-BE49-F238E27FC236}">
                <a16:creationId xmlns:a16="http://schemas.microsoft.com/office/drawing/2014/main" id="{046F74B8-1980-40B4-B817-A4ED890499F5}"/>
              </a:ext>
            </a:extLst>
          </p:cNvPr>
          <p:cNvSpPr/>
          <p:nvPr/>
        </p:nvSpPr>
        <p:spPr>
          <a:xfrm>
            <a:off x="3628212" y="58272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6" name="TextBox 15">
            <a:extLst>
              <a:ext uri="{FF2B5EF4-FFF2-40B4-BE49-F238E27FC236}">
                <a16:creationId xmlns:a16="http://schemas.microsoft.com/office/drawing/2014/main" id="{01C32E22-18D4-4E19-88C6-E9285672871D}"/>
              </a:ext>
            </a:extLst>
          </p:cNvPr>
          <p:cNvSpPr txBox="1"/>
          <p:nvPr/>
        </p:nvSpPr>
        <p:spPr>
          <a:xfrm>
            <a:off x="4625614" y="2715719"/>
            <a:ext cx="741806" cy="461665"/>
          </a:xfrm>
          <a:prstGeom prst="rect">
            <a:avLst/>
          </a:prstGeom>
          <a:noFill/>
        </p:spPr>
        <p:txBody>
          <a:bodyPr wrap="none" rtlCol="0">
            <a:spAutoFit/>
          </a:bodyPr>
          <a:lstStyle/>
          <a:p>
            <a:r>
              <a:rPr lang="en-US" sz="2400"/>
              <a:t>prev</a:t>
            </a:r>
          </a:p>
        </p:txBody>
      </p:sp>
      <p:sp>
        <p:nvSpPr>
          <p:cNvPr id="17" name="Rectangle 16">
            <a:extLst>
              <a:ext uri="{FF2B5EF4-FFF2-40B4-BE49-F238E27FC236}">
                <a16:creationId xmlns:a16="http://schemas.microsoft.com/office/drawing/2014/main" id="{6F9602CD-D058-4C65-ACE2-3FAEA3898595}"/>
              </a:ext>
            </a:extLst>
          </p:cNvPr>
          <p:cNvSpPr/>
          <p:nvPr/>
        </p:nvSpPr>
        <p:spPr>
          <a:xfrm>
            <a:off x="5060771" y="313389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8" name="Rectangle 17">
            <a:extLst>
              <a:ext uri="{FF2B5EF4-FFF2-40B4-BE49-F238E27FC236}">
                <a16:creationId xmlns:a16="http://schemas.microsoft.com/office/drawing/2014/main" id="{A566B27C-B7E7-483B-9B7C-008BA5A8B587}"/>
              </a:ext>
            </a:extLst>
          </p:cNvPr>
          <p:cNvSpPr/>
          <p:nvPr/>
        </p:nvSpPr>
        <p:spPr>
          <a:xfrm>
            <a:off x="5060771" y="358278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9" name="Rectangle 18">
            <a:extLst>
              <a:ext uri="{FF2B5EF4-FFF2-40B4-BE49-F238E27FC236}">
                <a16:creationId xmlns:a16="http://schemas.microsoft.com/office/drawing/2014/main" id="{063F0366-4901-4F82-A689-7EEA11C43181}"/>
              </a:ext>
            </a:extLst>
          </p:cNvPr>
          <p:cNvSpPr/>
          <p:nvPr/>
        </p:nvSpPr>
        <p:spPr>
          <a:xfrm>
            <a:off x="5060771" y="403167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20" name="Rectangle 19">
            <a:extLst>
              <a:ext uri="{FF2B5EF4-FFF2-40B4-BE49-F238E27FC236}">
                <a16:creationId xmlns:a16="http://schemas.microsoft.com/office/drawing/2014/main" id="{CB3C4703-C600-40C2-AB00-DF5EAC12B892}"/>
              </a:ext>
            </a:extLst>
          </p:cNvPr>
          <p:cNvSpPr/>
          <p:nvPr/>
        </p:nvSpPr>
        <p:spPr>
          <a:xfrm>
            <a:off x="5060771" y="44805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21" name="Rectangle 20">
            <a:extLst>
              <a:ext uri="{FF2B5EF4-FFF2-40B4-BE49-F238E27FC236}">
                <a16:creationId xmlns:a16="http://schemas.microsoft.com/office/drawing/2014/main" id="{6E0DC918-5F3B-49DF-A3B5-0E1675C5A5A8}"/>
              </a:ext>
            </a:extLst>
          </p:cNvPr>
          <p:cNvSpPr/>
          <p:nvPr/>
        </p:nvSpPr>
        <p:spPr>
          <a:xfrm>
            <a:off x="5060771" y="49294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22" name="Rectangle 21">
            <a:extLst>
              <a:ext uri="{FF2B5EF4-FFF2-40B4-BE49-F238E27FC236}">
                <a16:creationId xmlns:a16="http://schemas.microsoft.com/office/drawing/2014/main" id="{754F3AFE-1FE9-4CE6-9045-49E06B46BAE8}"/>
              </a:ext>
            </a:extLst>
          </p:cNvPr>
          <p:cNvSpPr/>
          <p:nvPr/>
        </p:nvSpPr>
        <p:spPr>
          <a:xfrm>
            <a:off x="5060771" y="53783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23" name="Rectangle 22">
            <a:extLst>
              <a:ext uri="{FF2B5EF4-FFF2-40B4-BE49-F238E27FC236}">
                <a16:creationId xmlns:a16="http://schemas.microsoft.com/office/drawing/2014/main" id="{D6DED5CC-95CC-47EF-8696-1FB5152C5F3B}"/>
              </a:ext>
            </a:extLst>
          </p:cNvPr>
          <p:cNvSpPr/>
          <p:nvPr/>
        </p:nvSpPr>
        <p:spPr>
          <a:xfrm>
            <a:off x="5060771" y="58272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30" name="Rectangle 29">
            <a:extLst>
              <a:ext uri="{FF2B5EF4-FFF2-40B4-BE49-F238E27FC236}">
                <a16:creationId xmlns:a16="http://schemas.microsoft.com/office/drawing/2014/main" id="{7E6BD543-2C09-47CC-9266-AD3FF95BFC67}"/>
              </a:ext>
            </a:extLst>
          </p:cNvPr>
          <p:cNvSpPr/>
          <p:nvPr/>
        </p:nvSpPr>
        <p:spPr>
          <a:xfrm>
            <a:off x="7466222" y="313389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31" name="Rectangle 30">
            <a:extLst>
              <a:ext uri="{FF2B5EF4-FFF2-40B4-BE49-F238E27FC236}">
                <a16:creationId xmlns:a16="http://schemas.microsoft.com/office/drawing/2014/main" id="{31FC239C-1512-487D-8DE4-E10481F966A7}"/>
              </a:ext>
            </a:extLst>
          </p:cNvPr>
          <p:cNvSpPr/>
          <p:nvPr/>
        </p:nvSpPr>
        <p:spPr>
          <a:xfrm>
            <a:off x="7466222" y="358278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2" name="Rectangle 31">
            <a:extLst>
              <a:ext uri="{FF2B5EF4-FFF2-40B4-BE49-F238E27FC236}">
                <a16:creationId xmlns:a16="http://schemas.microsoft.com/office/drawing/2014/main" id="{6E8DFC13-1E8E-4041-A4CA-E0EF2C4E1F10}"/>
              </a:ext>
            </a:extLst>
          </p:cNvPr>
          <p:cNvSpPr/>
          <p:nvPr/>
        </p:nvSpPr>
        <p:spPr>
          <a:xfrm>
            <a:off x="7466222" y="403167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3" name="Rectangle 32">
            <a:extLst>
              <a:ext uri="{FF2B5EF4-FFF2-40B4-BE49-F238E27FC236}">
                <a16:creationId xmlns:a16="http://schemas.microsoft.com/office/drawing/2014/main" id="{358AB42D-AE86-48B0-8B3B-BA7C79015E3B}"/>
              </a:ext>
            </a:extLst>
          </p:cNvPr>
          <p:cNvSpPr/>
          <p:nvPr/>
        </p:nvSpPr>
        <p:spPr>
          <a:xfrm>
            <a:off x="7466222" y="44805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34" name="Rectangle 33">
            <a:extLst>
              <a:ext uri="{FF2B5EF4-FFF2-40B4-BE49-F238E27FC236}">
                <a16:creationId xmlns:a16="http://schemas.microsoft.com/office/drawing/2014/main" id="{F6A3945B-376B-4EB8-8FD2-E8AF3218625A}"/>
              </a:ext>
            </a:extLst>
          </p:cNvPr>
          <p:cNvSpPr/>
          <p:nvPr/>
        </p:nvSpPr>
        <p:spPr>
          <a:xfrm>
            <a:off x="7466222" y="49294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35" name="Rectangle 34">
            <a:extLst>
              <a:ext uri="{FF2B5EF4-FFF2-40B4-BE49-F238E27FC236}">
                <a16:creationId xmlns:a16="http://schemas.microsoft.com/office/drawing/2014/main" id="{C54220D3-DAE1-464E-9294-9BAEB33410BC}"/>
              </a:ext>
            </a:extLst>
          </p:cNvPr>
          <p:cNvSpPr/>
          <p:nvPr/>
        </p:nvSpPr>
        <p:spPr>
          <a:xfrm>
            <a:off x="7466222" y="53783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36" name="Rectangle 35">
            <a:extLst>
              <a:ext uri="{FF2B5EF4-FFF2-40B4-BE49-F238E27FC236}">
                <a16:creationId xmlns:a16="http://schemas.microsoft.com/office/drawing/2014/main" id="{CBFA2F0E-48DE-4991-ADE7-B4E96A343AD6}"/>
              </a:ext>
            </a:extLst>
          </p:cNvPr>
          <p:cNvSpPr/>
          <p:nvPr/>
        </p:nvSpPr>
        <p:spPr>
          <a:xfrm>
            <a:off x="7466222" y="58272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37" name="TextBox 36">
            <a:extLst>
              <a:ext uri="{FF2B5EF4-FFF2-40B4-BE49-F238E27FC236}">
                <a16:creationId xmlns:a16="http://schemas.microsoft.com/office/drawing/2014/main" id="{38CB26A2-0E95-4D09-963B-78DF643CAF39}"/>
              </a:ext>
            </a:extLst>
          </p:cNvPr>
          <p:cNvSpPr txBox="1"/>
          <p:nvPr/>
        </p:nvSpPr>
        <p:spPr>
          <a:xfrm>
            <a:off x="8463624" y="2715719"/>
            <a:ext cx="732316" cy="461665"/>
          </a:xfrm>
          <a:prstGeom prst="rect">
            <a:avLst/>
          </a:prstGeom>
          <a:noFill/>
        </p:spPr>
        <p:txBody>
          <a:bodyPr wrap="none" rtlCol="0">
            <a:spAutoFit/>
          </a:bodyPr>
          <a:lstStyle/>
          <a:p>
            <a:r>
              <a:rPr lang="en-US" sz="2400"/>
              <a:t>next</a:t>
            </a:r>
          </a:p>
        </p:txBody>
      </p:sp>
      <p:sp>
        <p:nvSpPr>
          <p:cNvPr id="38" name="Rectangle 37">
            <a:extLst>
              <a:ext uri="{FF2B5EF4-FFF2-40B4-BE49-F238E27FC236}">
                <a16:creationId xmlns:a16="http://schemas.microsoft.com/office/drawing/2014/main" id="{5B3244FF-E262-454C-8369-3BFFA00F14F5}"/>
              </a:ext>
            </a:extLst>
          </p:cNvPr>
          <p:cNvSpPr/>
          <p:nvPr/>
        </p:nvSpPr>
        <p:spPr>
          <a:xfrm>
            <a:off x="8898781" y="313389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9" name="Rectangle 38">
            <a:extLst>
              <a:ext uri="{FF2B5EF4-FFF2-40B4-BE49-F238E27FC236}">
                <a16:creationId xmlns:a16="http://schemas.microsoft.com/office/drawing/2014/main" id="{CCDB3798-D34D-4CED-890A-8DEBF2649C72}"/>
              </a:ext>
            </a:extLst>
          </p:cNvPr>
          <p:cNvSpPr/>
          <p:nvPr/>
        </p:nvSpPr>
        <p:spPr>
          <a:xfrm>
            <a:off x="8898781" y="358278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0" name="Rectangle 39">
            <a:extLst>
              <a:ext uri="{FF2B5EF4-FFF2-40B4-BE49-F238E27FC236}">
                <a16:creationId xmlns:a16="http://schemas.microsoft.com/office/drawing/2014/main" id="{F8FFDA1C-90EC-44B8-8990-94FEF2B3ED08}"/>
              </a:ext>
            </a:extLst>
          </p:cNvPr>
          <p:cNvSpPr/>
          <p:nvPr/>
        </p:nvSpPr>
        <p:spPr>
          <a:xfrm>
            <a:off x="8898781" y="403167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41" name="Rectangle 40">
            <a:extLst>
              <a:ext uri="{FF2B5EF4-FFF2-40B4-BE49-F238E27FC236}">
                <a16:creationId xmlns:a16="http://schemas.microsoft.com/office/drawing/2014/main" id="{EFEB2C3C-93DD-49E8-A22E-B21871C79366}"/>
              </a:ext>
            </a:extLst>
          </p:cNvPr>
          <p:cNvSpPr/>
          <p:nvPr/>
        </p:nvSpPr>
        <p:spPr>
          <a:xfrm>
            <a:off x="8898781" y="44805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42" name="Rectangle 41">
            <a:extLst>
              <a:ext uri="{FF2B5EF4-FFF2-40B4-BE49-F238E27FC236}">
                <a16:creationId xmlns:a16="http://schemas.microsoft.com/office/drawing/2014/main" id="{EAD606BF-5498-4C27-8FF6-4B4FD55054AE}"/>
              </a:ext>
            </a:extLst>
          </p:cNvPr>
          <p:cNvSpPr/>
          <p:nvPr/>
        </p:nvSpPr>
        <p:spPr>
          <a:xfrm>
            <a:off x="8898781" y="49294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43" name="Rectangle 42">
            <a:extLst>
              <a:ext uri="{FF2B5EF4-FFF2-40B4-BE49-F238E27FC236}">
                <a16:creationId xmlns:a16="http://schemas.microsoft.com/office/drawing/2014/main" id="{D4E93E84-680A-4CBE-B5AA-F87933B07D41}"/>
              </a:ext>
            </a:extLst>
          </p:cNvPr>
          <p:cNvSpPr/>
          <p:nvPr/>
        </p:nvSpPr>
        <p:spPr>
          <a:xfrm>
            <a:off x="8898781" y="53783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44" name="Rectangle 43">
            <a:extLst>
              <a:ext uri="{FF2B5EF4-FFF2-40B4-BE49-F238E27FC236}">
                <a16:creationId xmlns:a16="http://schemas.microsoft.com/office/drawing/2014/main" id="{62DA266E-061C-4409-8EA4-E5BA6432D723}"/>
              </a:ext>
            </a:extLst>
          </p:cNvPr>
          <p:cNvSpPr/>
          <p:nvPr/>
        </p:nvSpPr>
        <p:spPr>
          <a:xfrm>
            <a:off x="8898781" y="58272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45" name="TextBox 44">
            <a:extLst>
              <a:ext uri="{FF2B5EF4-FFF2-40B4-BE49-F238E27FC236}">
                <a16:creationId xmlns:a16="http://schemas.microsoft.com/office/drawing/2014/main" id="{D87677AB-9404-444C-8A8B-C1E658CCD675}"/>
              </a:ext>
            </a:extLst>
          </p:cNvPr>
          <p:cNvSpPr txBox="1"/>
          <p:nvPr/>
        </p:nvSpPr>
        <p:spPr>
          <a:xfrm>
            <a:off x="681643" y="5378333"/>
            <a:ext cx="2187037" cy="1200329"/>
          </a:xfrm>
          <a:prstGeom prst="rect">
            <a:avLst/>
          </a:prstGeom>
          <a:solidFill>
            <a:srgbClr val="FFFF00"/>
          </a:solidFill>
        </p:spPr>
        <p:txBody>
          <a:bodyPr wrap="square" rtlCol="0">
            <a:spAutoFit/>
          </a:bodyPr>
          <a:lstStyle/>
          <a:p>
            <a:r>
              <a:rPr lang="en-US" sz="2400"/>
              <a:t>These sets are automatically created</a:t>
            </a:r>
          </a:p>
        </p:txBody>
      </p:sp>
    </p:spTree>
    <p:extLst>
      <p:ext uri="{BB962C8B-B14F-4D97-AF65-F5344CB8AC3E}">
        <p14:creationId xmlns:p14="http://schemas.microsoft.com/office/powerpoint/2010/main" val="1192234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7A240-0DBC-4222-A1F3-C2C4553F43EC}"/>
              </a:ext>
            </a:extLst>
          </p:cNvPr>
          <p:cNvSpPr>
            <a:spLocks noGrp="1"/>
          </p:cNvSpPr>
          <p:nvPr>
            <p:ph type="title"/>
          </p:nvPr>
        </p:nvSpPr>
        <p:spPr/>
        <p:txBody>
          <a:bodyPr/>
          <a:lstStyle/>
          <a:p>
            <a:r>
              <a:rPr lang="en-US"/>
              <a:t>Here’s how we will proceed</a:t>
            </a:r>
          </a:p>
        </p:txBody>
      </p:sp>
      <p:sp>
        <p:nvSpPr>
          <p:cNvPr id="3" name="Content Placeholder 2">
            <a:extLst>
              <a:ext uri="{FF2B5EF4-FFF2-40B4-BE49-F238E27FC236}">
                <a16:creationId xmlns:a16="http://schemas.microsoft.com/office/drawing/2014/main" id="{4ADB88FC-0637-46B0-8EE0-0E8BBBA5AAA4}"/>
              </a:ext>
            </a:extLst>
          </p:cNvPr>
          <p:cNvSpPr>
            <a:spLocks noGrp="1"/>
          </p:cNvSpPr>
          <p:nvPr>
            <p:ph idx="1"/>
          </p:nvPr>
        </p:nvSpPr>
        <p:spPr/>
        <p:txBody>
          <a:bodyPr/>
          <a:lstStyle/>
          <a:p>
            <a:r>
              <a:rPr lang="en-US"/>
              <a:t>We will solve the problem by modeling the system in Alloy and using the Alloy Analyzer to find a solution.</a:t>
            </a:r>
          </a:p>
        </p:txBody>
      </p:sp>
    </p:spTree>
    <p:extLst>
      <p:ext uri="{BB962C8B-B14F-4D97-AF65-F5344CB8AC3E}">
        <p14:creationId xmlns:p14="http://schemas.microsoft.com/office/powerpoint/2010/main" val="26982388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8454-FD64-4807-8D1E-6D3BFC06D6D8}"/>
              </a:ext>
            </a:extLst>
          </p:cNvPr>
          <p:cNvSpPr>
            <a:spLocks noGrp="1"/>
          </p:cNvSpPr>
          <p:nvPr>
            <p:ph type="title"/>
          </p:nvPr>
        </p:nvSpPr>
        <p:spPr/>
        <p:txBody>
          <a:bodyPr/>
          <a:lstStyle/>
          <a:p>
            <a:r>
              <a:rPr lang="en-US"/>
              <a:t>Join two sets (join operation)</a:t>
            </a:r>
          </a:p>
        </p:txBody>
      </p:sp>
      <p:sp>
        <p:nvSpPr>
          <p:cNvPr id="3" name="Rectangle 2">
            <a:extLst>
              <a:ext uri="{FF2B5EF4-FFF2-40B4-BE49-F238E27FC236}">
                <a16:creationId xmlns:a16="http://schemas.microsoft.com/office/drawing/2014/main" id="{C60AFE7B-543F-4C3E-A19D-A5F410D3E290}"/>
              </a:ext>
            </a:extLst>
          </p:cNvPr>
          <p:cNvSpPr/>
          <p:nvPr/>
        </p:nvSpPr>
        <p:spPr>
          <a:xfrm>
            <a:off x="838200" y="289475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 name="TextBox 3">
            <a:extLst>
              <a:ext uri="{FF2B5EF4-FFF2-40B4-BE49-F238E27FC236}">
                <a16:creationId xmlns:a16="http://schemas.microsoft.com/office/drawing/2014/main" id="{86C724D3-4D5B-42BF-9B3F-68D1A66664BD}"/>
              </a:ext>
            </a:extLst>
          </p:cNvPr>
          <p:cNvSpPr txBox="1"/>
          <p:nvPr/>
        </p:nvSpPr>
        <p:spPr>
          <a:xfrm>
            <a:off x="1217457" y="2482962"/>
            <a:ext cx="304892" cy="461665"/>
          </a:xfrm>
          <a:prstGeom prst="rect">
            <a:avLst/>
          </a:prstGeom>
          <a:noFill/>
        </p:spPr>
        <p:txBody>
          <a:bodyPr wrap="none" rtlCol="0">
            <a:spAutoFit/>
          </a:bodyPr>
          <a:lstStyle/>
          <a:p>
            <a:r>
              <a:rPr lang="en-US" sz="2400"/>
              <a:t>s</a:t>
            </a:r>
          </a:p>
        </p:txBody>
      </p:sp>
      <p:sp>
        <p:nvSpPr>
          <p:cNvPr id="5" name="Rectangle 4">
            <a:extLst>
              <a:ext uri="{FF2B5EF4-FFF2-40B4-BE49-F238E27FC236}">
                <a16:creationId xmlns:a16="http://schemas.microsoft.com/office/drawing/2014/main" id="{B2EB1345-F5C8-4DF8-9412-06FD5E255399}"/>
              </a:ext>
            </a:extLst>
          </p:cNvPr>
          <p:cNvSpPr/>
          <p:nvPr/>
        </p:nvSpPr>
        <p:spPr>
          <a:xfrm>
            <a:off x="2676235" y="290114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6" name="Rectangle 5">
            <a:extLst>
              <a:ext uri="{FF2B5EF4-FFF2-40B4-BE49-F238E27FC236}">
                <a16:creationId xmlns:a16="http://schemas.microsoft.com/office/drawing/2014/main" id="{32D1EC87-DF85-4AC6-9897-F07B67CBECA9}"/>
              </a:ext>
            </a:extLst>
          </p:cNvPr>
          <p:cNvSpPr/>
          <p:nvPr/>
        </p:nvSpPr>
        <p:spPr>
          <a:xfrm>
            <a:off x="2676235" y="335002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7" name="Rectangle 6">
            <a:extLst>
              <a:ext uri="{FF2B5EF4-FFF2-40B4-BE49-F238E27FC236}">
                <a16:creationId xmlns:a16="http://schemas.microsoft.com/office/drawing/2014/main" id="{5994D448-DAFE-41F0-B7A2-9DC6C4B6891F}"/>
              </a:ext>
            </a:extLst>
          </p:cNvPr>
          <p:cNvSpPr/>
          <p:nvPr/>
        </p:nvSpPr>
        <p:spPr>
          <a:xfrm>
            <a:off x="2676235" y="379891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8" name="Rectangle 7">
            <a:extLst>
              <a:ext uri="{FF2B5EF4-FFF2-40B4-BE49-F238E27FC236}">
                <a16:creationId xmlns:a16="http://schemas.microsoft.com/office/drawing/2014/main" id="{915C6839-8A78-4A82-8783-361027E605A2}"/>
              </a:ext>
            </a:extLst>
          </p:cNvPr>
          <p:cNvSpPr/>
          <p:nvPr/>
        </p:nvSpPr>
        <p:spPr>
          <a:xfrm>
            <a:off x="2676235" y="424780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9" name="Rectangle 8">
            <a:extLst>
              <a:ext uri="{FF2B5EF4-FFF2-40B4-BE49-F238E27FC236}">
                <a16:creationId xmlns:a16="http://schemas.microsoft.com/office/drawing/2014/main" id="{0D3C7048-4BF4-4871-9C02-4DEA55E04DD1}"/>
              </a:ext>
            </a:extLst>
          </p:cNvPr>
          <p:cNvSpPr/>
          <p:nvPr/>
        </p:nvSpPr>
        <p:spPr>
          <a:xfrm>
            <a:off x="2676235" y="469668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0" name="Rectangle 9">
            <a:extLst>
              <a:ext uri="{FF2B5EF4-FFF2-40B4-BE49-F238E27FC236}">
                <a16:creationId xmlns:a16="http://schemas.microsoft.com/office/drawing/2014/main" id="{1B932D86-0698-4C8F-B2AF-F4E542E1CD58}"/>
              </a:ext>
            </a:extLst>
          </p:cNvPr>
          <p:cNvSpPr/>
          <p:nvPr/>
        </p:nvSpPr>
        <p:spPr>
          <a:xfrm>
            <a:off x="2676235" y="514557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1" name="Rectangle 10">
            <a:extLst>
              <a:ext uri="{FF2B5EF4-FFF2-40B4-BE49-F238E27FC236}">
                <a16:creationId xmlns:a16="http://schemas.microsoft.com/office/drawing/2014/main" id="{749EC3A2-F88D-49B4-B6F5-9541AAC8053B}"/>
              </a:ext>
            </a:extLst>
          </p:cNvPr>
          <p:cNvSpPr/>
          <p:nvPr/>
        </p:nvSpPr>
        <p:spPr>
          <a:xfrm>
            <a:off x="2676235" y="559446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2" name="TextBox 11">
            <a:extLst>
              <a:ext uri="{FF2B5EF4-FFF2-40B4-BE49-F238E27FC236}">
                <a16:creationId xmlns:a16="http://schemas.microsoft.com/office/drawing/2014/main" id="{F8D9578A-5C27-4CC2-80CF-99B0181CE172}"/>
              </a:ext>
            </a:extLst>
          </p:cNvPr>
          <p:cNvSpPr txBox="1"/>
          <p:nvPr/>
        </p:nvSpPr>
        <p:spPr>
          <a:xfrm>
            <a:off x="3673637" y="2482962"/>
            <a:ext cx="741806" cy="461665"/>
          </a:xfrm>
          <a:prstGeom prst="rect">
            <a:avLst/>
          </a:prstGeom>
          <a:noFill/>
        </p:spPr>
        <p:txBody>
          <a:bodyPr wrap="none" rtlCol="0">
            <a:spAutoFit/>
          </a:bodyPr>
          <a:lstStyle/>
          <a:p>
            <a:r>
              <a:rPr lang="en-US" sz="2400"/>
              <a:t>prev</a:t>
            </a:r>
          </a:p>
        </p:txBody>
      </p:sp>
      <p:sp>
        <p:nvSpPr>
          <p:cNvPr id="13" name="Rectangle 12">
            <a:extLst>
              <a:ext uri="{FF2B5EF4-FFF2-40B4-BE49-F238E27FC236}">
                <a16:creationId xmlns:a16="http://schemas.microsoft.com/office/drawing/2014/main" id="{0D99A0BB-529D-4E55-B09F-A09BB83E286C}"/>
              </a:ext>
            </a:extLst>
          </p:cNvPr>
          <p:cNvSpPr/>
          <p:nvPr/>
        </p:nvSpPr>
        <p:spPr>
          <a:xfrm>
            <a:off x="4108794" y="290114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4" name="Rectangle 13">
            <a:extLst>
              <a:ext uri="{FF2B5EF4-FFF2-40B4-BE49-F238E27FC236}">
                <a16:creationId xmlns:a16="http://schemas.microsoft.com/office/drawing/2014/main" id="{F4726D5D-6428-4F79-ADF1-22B2E443E2B3}"/>
              </a:ext>
            </a:extLst>
          </p:cNvPr>
          <p:cNvSpPr/>
          <p:nvPr/>
        </p:nvSpPr>
        <p:spPr>
          <a:xfrm>
            <a:off x="4108794" y="335002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5" name="Rectangle 14">
            <a:extLst>
              <a:ext uri="{FF2B5EF4-FFF2-40B4-BE49-F238E27FC236}">
                <a16:creationId xmlns:a16="http://schemas.microsoft.com/office/drawing/2014/main" id="{65179A11-D464-495C-981E-03916A8F1FC7}"/>
              </a:ext>
            </a:extLst>
          </p:cNvPr>
          <p:cNvSpPr/>
          <p:nvPr/>
        </p:nvSpPr>
        <p:spPr>
          <a:xfrm>
            <a:off x="4108794" y="379891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16" name="Rectangle 15">
            <a:extLst>
              <a:ext uri="{FF2B5EF4-FFF2-40B4-BE49-F238E27FC236}">
                <a16:creationId xmlns:a16="http://schemas.microsoft.com/office/drawing/2014/main" id="{9C352EA4-ACF5-475E-968D-E2964C682977}"/>
              </a:ext>
            </a:extLst>
          </p:cNvPr>
          <p:cNvSpPr/>
          <p:nvPr/>
        </p:nvSpPr>
        <p:spPr>
          <a:xfrm>
            <a:off x="4108794" y="424780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17" name="Rectangle 16">
            <a:extLst>
              <a:ext uri="{FF2B5EF4-FFF2-40B4-BE49-F238E27FC236}">
                <a16:creationId xmlns:a16="http://schemas.microsoft.com/office/drawing/2014/main" id="{BDED79AF-020D-464D-B6CA-4260BDD7C835}"/>
              </a:ext>
            </a:extLst>
          </p:cNvPr>
          <p:cNvSpPr/>
          <p:nvPr/>
        </p:nvSpPr>
        <p:spPr>
          <a:xfrm>
            <a:off x="4108794" y="469668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18" name="Rectangle 17">
            <a:extLst>
              <a:ext uri="{FF2B5EF4-FFF2-40B4-BE49-F238E27FC236}">
                <a16:creationId xmlns:a16="http://schemas.microsoft.com/office/drawing/2014/main" id="{1ADCABF6-E698-44CB-8C42-95241A7DE657}"/>
              </a:ext>
            </a:extLst>
          </p:cNvPr>
          <p:cNvSpPr/>
          <p:nvPr/>
        </p:nvSpPr>
        <p:spPr>
          <a:xfrm>
            <a:off x="4108794" y="514557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9" name="Rectangle 18">
            <a:extLst>
              <a:ext uri="{FF2B5EF4-FFF2-40B4-BE49-F238E27FC236}">
                <a16:creationId xmlns:a16="http://schemas.microsoft.com/office/drawing/2014/main" id="{B732107B-6F47-4DBE-BDBD-773ADCDD4A2C}"/>
              </a:ext>
            </a:extLst>
          </p:cNvPr>
          <p:cNvSpPr/>
          <p:nvPr/>
        </p:nvSpPr>
        <p:spPr>
          <a:xfrm>
            <a:off x="4108794" y="559446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cxnSp>
        <p:nvCxnSpPr>
          <p:cNvPr id="21" name="Straight Arrow Connector 20">
            <a:extLst>
              <a:ext uri="{FF2B5EF4-FFF2-40B4-BE49-F238E27FC236}">
                <a16:creationId xmlns:a16="http://schemas.microsoft.com/office/drawing/2014/main" id="{71A523E8-89D0-4F55-B408-A405D70DDF2D}"/>
              </a:ext>
            </a:extLst>
          </p:cNvPr>
          <p:cNvCxnSpPr/>
          <p:nvPr/>
        </p:nvCxnSpPr>
        <p:spPr>
          <a:xfrm>
            <a:off x="5821091" y="3071863"/>
            <a:ext cx="20116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22453CA3-895D-43C9-961B-316A6D811D50}"/>
              </a:ext>
            </a:extLst>
          </p:cNvPr>
          <p:cNvSpPr txBox="1"/>
          <p:nvPr/>
        </p:nvSpPr>
        <p:spPr>
          <a:xfrm>
            <a:off x="6357443" y="2590706"/>
            <a:ext cx="938975" cy="461665"/>
          </a:xfrm>
          <a:prstGeom prst="rect">
            <a:avLst/>
          </a:prstGeom>
          <a:noFill/>
        </p:spPr>
        <p:txBody>
          <a:bodyPr wrap="none" rtlCol="0">
            <a:spAutoFit/>
          </a:bodyPr>
          <a:lstStyle/>
          <a:p>
            <a:r>
              <a:rPr lang="en-US" sz="2400"/>
              <a:t>s.prev</a:t>
            </a:r>
          </a:p>
        </p:txBody>
      </p:sp>
      <p:pic>
        <p:nvPicPr>
          <p:cNvPr id="24" name="Picture 2" descr="Image result for question mark">
            <a:extLst>
              <a:ext uri="{FF2B5EF4-FFF2-40B4-BE49-F238E27FC236}">
                <a16:creationId xmlns:a16="http://schemas.microsoft.com/office/drawing/2014/main" id="{8CECB3F1-1056-423B-813D-40A46F315B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2031" y="2723707"/>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2509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60AFE7B-543F-4C3E-A19D-A5F410D3E290}"/>
              </a:ext>
            </a:extLst>
          </p:cNvPr>
          <p:cNvSpPr/>
          <p:nvPr/>
        </p:nvSpPr>
        <p:spPr>
          <a:xfrm>
            <a:off x="838200" y="2894752"/>
            <a:ext cx="1429789" cy="448887"/>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 name="TextBox 3">
            <a:extLst>
              <a:ext uri="{FF2B5EF4-FFF2-40B4-BE49-F238E27FC236}">
                <a16:creationId xmlns:a16="http://schemas.microsoft.com/office/drawing/2014/main" id="{86C724D3-4D5B-42BF-9B3F-68D1A66664BD}"/>
              </a:ext>
            </a:extLst>
          </p:cNvPr>
          <p:cNvSpPr txBox="1"/>
          <p:nvPr/>
        </p:nvSpPr>
        <p:spPr>
          <a:xfrm>
            <a:off x="1217457" y="2482962"/>
            <a:ext cx="304892" cy="461665"/>
          </a:xfrm>
          <a:prstGeom prst="rect">
            <a:avLst/>
          </a:prstGeom>
          <a:noFill/>
        </p:spPr>
        <p:txBody>
          <a:bodyPr wrap="none" rtlCol="0">
            <a:spAutoFit/>
          </a:bodyPr>
          <a:lstStyle/>
          <a:p>
            <a:r>
              <a:rPr lang="en-US" sz="2400"/>
              <a:t>s</a:t>
            </a:r>
          </a:p>
        </p:txBody>
      </p:sp>
      <p:sp>
        <p:nvSpPr>
          <p:cNvPr id="5" name="Rectangle 4">
            <a:extLst>
              <a:ext uri="{FF2B5EF4-FFF2-40B4-BE49-F238E27FC236}">
                <a16:creationId xmlns:a16="http://schemas.microsoft.com/office/drawing/2014/main" id="{B2EB1345-F5C8-4DF8-9412-06FD5E255399}"/>
              </a:ext>
            </a:extLst>
          </p:cNvPr>
          <p:cNvSpPr/>
          <p:nvPr/>
        </p:nvSpPr>
        <p:spPr>
          <a:xfrm>
            <a:off x="2676235" y="290114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6" name="Rectangle 5">
            <a:extLst>
              <a:ext uri="{FF2B5EF4-FFF2-40B4-BE49-F238E27FC236}">
                <a16:creationId xmlns:a16="http://schemas.microsoft.com/office/drawing/2014/main" id="{32D1EC87-DF85-4AC6-9897-F07B67CBECA9}"/>
              </a:ext>
            </a:extLst>
          </p:cNvPr>
          <p:cNvSpPr/>
          <p:nvPr/>
        </p:nvSpPr>
        <p:spPr>
          <a:xfrm>
            <a:off x="2676235" y="3350028"/>
            <a:ext cx="1429789" cy="448887"/>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7" name="Rectangle 6">
            <a:extLst>
              <a:ext uri="{FF2B5EF4-FFF2-40B4-BE49-F238E27FC236}">
                <a16:creationId xmlns:a16="http://schemas.microsoft.com/office/drawing/2014/main" id="{5994D448-DAFE-41F0-B7A2-9DC6C4B6891F}"/>
              </a:ext>
            </a:extLst>
          </p:cNvPr>
          <p:cNvSpPr/>
          <p:nvPr/>
        </p:nvSpPr>
        <p:spPr>
          <a:xfrm>
            <a:off x="2676235" y="379891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8" name="Rectangle 7">
            <a:extLst>
              <a:ext uri="{FF2B5EF4-FFF2-40B4-BE49-F238E27FC236}">
                <a16:creationId xmlns:a16="http://schemas.microsoft.com/office/drawing/2014/main" id="{915C6839-8A78-4A82-8783-361027E605A2}"/>
              </a:ext>
            </a:extLst>
          </p:cNvPr>
          <p:cNvSpPr/>
          <p:nvPr/>
        </p:nvSpPr>
        <p:spPr>
          <a:xfrm>
            <a:off x="2676235" y="424780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9" name="Rectangle 8">
            <a:extLst>
              <a:ext uri="{FF2B5EF4-FFF2-40B4-BE49-F238E27FC236}">
                <a16:creationId xmlns:a16="http://schemas.microsoft.com/office/drawing/2014/main" id="{0D3C7048-4BF4-4871-9C02-4DEA55E04DD1}"/>
              </a:ext>
            </a:extLst>
          </p:cNvPr>
          <p:cNvSpPr/>
          <p:nvPr/>
        </p:nvSpPr>
        <p:spPr>
          <a:xfrm>
            <a:off x="2676235" y="469668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0" name="Rectangle 9">
            <a:extLst>
              <a:ext uri="{FF2B5EF4-FFF2-40B4-BE49-F238E27FC236}">
                <a16:creationId xmlns:a16="http://schemas.microsoft.com/office/drawing/2014/main" id="{1B932D86-0698-4C8F-B2AF-F4E542E1CD58}"/>
              </a:ext>
            </a:extLst>
          </p:cNvPr>
          <p:cNvSpPr/>
          <p:nvPr/>
        </p:nvSpPr>
        <p:spPr>
          <a:xfrm>
            <a:off x="2676235" y="514557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1" name="Rectangle 10">
            <a:extLst>
              <a:ext uri="{FF2B5EF4-FFF2-40B4-BE49-F238E27FC236}">
                <a16:creationId xmlns:a16="http://schemas.microsoft.com/office/drawing/2014/main" id="{749EC3A2-F88D-49B4-B6F5-9541AAC8053B}"/>
              </a:ext>
            </a:extLst>
          </p:cNvPr>
          <p:cNvSpPr/>
          <p:nvPr/>
        </p:nvSpPr>
        <p:spPr>
          <a:xfrm>
            <a:off x="2676235" y="559446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2" name="TextBox 11">
            <a:extLst>
              <a:ext uri="{FF2B5EF4-FFF2-40B4-BE49-F238E27FC236}">
                <a16:creationId xmlns:a16="http://schemas.microsoft.com/office/drawing/2014/main" id="{F8D9578A-5C27-4CC2-80CF-99B0181CE172}"/>
              </a:ext>
            </a:extLst>
          </p:cNvPr>
          <p:cNvSpPr txBox="1"/>
          <p:nvPr/>
        </p:nvSpPr>
        <p:spPr>
          <a:xfrm>
            <a:off x="3673637" y="2482962"/>
            <a:ext cx="741806" cy="461665"/>
          </a:xfrm>
          <a:prstGeom prst="rect">
            <a:avLst/>
          </a:prstGeom>
          <a:noFill/>
        </p:spPr>
        <p:txBody>
          <a:bodyPr wrap="none" rtlCol="0">
            <a:spAutoFit/>
          </a:bodyPr>
          <a:lstStyle/>
          <a:p>
            <a:r>
              <a:rPr lang="en-US" sz="2400"/>
              <a:t>prev</a:t>
            </a:r>
          </a:p>
        </p:txBody>
      </p:sp>
      <p:sp>
        <p:nvSpPr>
          <p:cNvPr id="13" name="Rectangle 12">
            <a:extLst>
              <a:ext uri="{FF2B5EF4-FFF2-40B4-BE49-F238E27FC236}">
                <a16:creationId xmlns:a16="http://schemas.microsoft.com/office/drawing/2014/main" id="{0D99A0BB-529D-4E55-B09F-A09BB83E286C}"/>
              </a:ext>
            </a:extLst>
          </p:cNvPr>
          <p:cNvSpPr/>
          <p:nvPr/>
        </p:nvSpPr>
        <p:spPr>
          <a:xfrm>
            <a:off x="4108794" y="290114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4" name="Rectangle 13">
            <a:extLst>
              <a:ext uri="{FF2B5EF4-FFF2-40B4-BE49-F238E27FC236}">
                <a16:creationId xmlns:a16="http://schemas.microsoft.com/office/drawing/2014/main" id="{F4726D5D-6428-4F79-ADF1-22B2E443E2B3}"/>
              </a:ext>
            </a:extLst>
          </p:cNvPr>
          <p:cNvSpPr/>
          <p:nvPr/>
        </p:nvSpPr>
        <p:spPr>
          <a:xfrm>
            <a:off x="4108794" y="3350028"/>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5" name="Rectangle 14">
            <a:extLst>
              <a:ext uri="{FF2B5EF4-FFF2-40B4-BE49-F238E27FC236}">
                <a16:creationId xmlns:a16="http://schemas.microsoft.com/office/drawing/2014/main" id="{65179A11-D464-495C-981E-03916A8F1FC7}"/>
              </a:ext>
            </a:extLst>
          </p:cNvPr>
          <p:cNvSpPr/>
          <p:nvPr/>
        </p:nvSpPr>
        <p:spPr>
          <a:xfrm>
            <a:off x="4108794" y="3798915"/>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16" name="Rectangle 15">
            <a:extLst>
              <a:ext uri="{FF2B5EF4-FFF2-40B4-BE49-F238E27FC236}">
                <a16:creationId xmlns:a16="http://schemas.microsoft.com/office/drawing/2014/main" id="{9C352EA4-ACF5-475E-968D-E2964C682977}"/>
              </a:ext>
            </a:extLst>
          </p:cNvPr>
          <p:cNvSpPr/>
          <p:nvPr/>
        </p:nvSpPr>
        <p:spPr>
          <a:xfrm>
            <a:off x="4108794" y="4247802"/>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17" name="Rectangle 16">
            <a:extLst>
              <a:ext uri="{FF2B5EF4-FFF2-40B4-BE49-F238E27FC236}">
                <a16:creationId xmlns:a16="http://schemas.microsoft.com/office/drawing/2014/main" id="{BDED79AF-020D-464D-B6CA-4260BDD7C835}"/>
              </a:ext>
            </a:extLst>
          </p:cNvPr>
          <p:cNvSpPr/>
          <p:nvPr/>
        </p:nvSpPr>
        <p:spPr>
          <a:xfrm>
            <a:off x="4108794" y="469668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18" name="Rectangle 17">
            <a:extLst>
              <a:ext uri="{FF2B5EF4-FFF2-40B4-BE49-F238E27FC236}">
                <a16:creationId xmlns:a16="http://schemas.microsoft.com/office/drawing/2014/main" id="{1ADCABF6-E698-44CB-8C42-95241A7DE657}"/>
              </a:ext>
            </a:extLst>
          </p:cNvPr>
          <p:cNvSpPr/>
          <p:nvPr/>
        </p:nvSpPr>
        <p:spPr>
          <a:xfrm>
            <a:off x="4108794" y="514557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9" name="Rectangle 18">
            <a:extLst>
              <a:ext uri="{FF2B5EF4-FFF2-40B4-BE49-F238E27FC236}">
                <a16:creationId xmlns:a16="http://schemas.microsoft.com/office/drawing/2014/main" id="{B732107B-6F47-4DBE-BDBD-773ADCDD4A2C}"/>
              </a:ext>
            </a:extLst>
          </p:cNvPr>
          <p:cNvSpPr/>
          <p:nvPr/>
        </p:nvSpPr>
        <p:spPr>
          <a:xfrm>
            <a:off x="4108794" y="559446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cxnSp>
        <p:nvCxnSpPr>
          <p:cNvPr id="21" name="Straight Arrow Connector 20">
            <a:extLst>
              <a:ext uri="{FF2B5EF4-FFF2-40B4-BE49-F238E27FC236}">
                <a16:creationId xmlns:a16="http://schemas.microsoft.com/office/drawing/2014/main" id="{71A523E8-89D0-4F55-B408-A405D70DDF2D}"/>
              </a:ext>
            </a:extLst>
          </p:cNvPr>
          <p:cNvCxnSpPr/>
          <p:nvPr/>
        </p:nvCxnSpPr>
        <p:spPr>
          <a:xfrm>
            <a:off x="5821091" y="3071863"/>
            <a:ext cx="201168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22453CA3-895D-43C9-961B-316A6D811D50}"/>
              </a:ext>
            </a:extLst>
          </p:cNvPr>
          <p:cNvSpPr txBox="1"/>
          <p:nvPr/>
        </p:nvSpPr>
        <p:spPr>
          <a:xfrm>
            <a:off x="6357443" y="2590706"/>
            <a:ext cx="938975" cy="461665"/>
          </a:xfrm>
          <a:prstGeom prst="rect">
            <a:avLst/>
          </a:prstGeom>
          <a:noFill/>
        </p:spPr>
        <p:txBody>
          <a:bodyPr wrap="none" rtlCol="0">
            <a:spAutoFit/>
          </a:bodyPr>
          <a:lstStyle/>
          <a:p>
            <a:r>
              <a:rPr lang="en-US" sz="2400"/>
              <a:t>s.prev</a:t>
            </a:r>
          </a:p>
        </p:txBody>
      </p:sp>
      <p:sp>
        <p:nvSpPr>
          <p:cNvPr id="23" name="Rectangle 22">
            <a:extLst>
              <a:ext uri="{FF2B5EF4-FFF2-40B4-BE49-F238E27FC236}">
                <a16:creationId xmlns:a16="http://schemas.microsoft.com/office/drawing/2014/main" id="{8487B0FC-3BB4-4007-AF5F-F6C65C00F379}"/>
              </a:ext>
            </a:extLst>
          </p:cNvPr>
          <p:cNvSpPr/>
          <p:nvPr/>
        </p:nvSpPr>
        <p:spPr>
          <a:xfrm>
            <a:off x="8115278" y="2904663"/>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Tree>
    <p:extLst>
      <p:ext uri="{BB962C8B-B14F-4D97-AF65-F5344CB8AC3E}">
        <p14:creationId xmlns:p14="http://schemas.microsoft.com/office/powerpoint/2010/main" val="42258248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C8454-FD64-4807-8D1E-6D3BFC06D6D8}"/>
              </a:ext>
            </a:extLst>
          </p:cNvPr>
          <p:cNvSpPr>
            <a:spLocks noGrp="1"/>
          </p:cNvSpPr>
          <p:nvPr>
            <p:ph type="title"/>
          </p:nvPr>
        </p:nvSpPr>
        <p:spPr/>
        <p:txBody>
          <a:bodyPr/>
          <a:lstStyle/>
          <a:p>
            <a:r>
              <a:rPr lang="en-US"/>
              <a:t>Two join operations</a:t>
            </a:r>
          </a:p>
        </p:txBody>
      </p:sp>
      <p:sp>
        <p:nvSpPr>
          <p:cNvPr id="3" name="Rectangle 2">
            <a:extLst>
              <a:ext uri="{FF2B5EF4-FFF2-40B4-BE49-F238E27FC236}">
                <a16:creationId xmlns:a16="http://schemas.microsoft.com/office/drawing/2014/main" id="{C60AFE7B-543F-4C3E-A19D-A5F410D3E290}"/>
              </a:ext>
            </a:extLst>
          </p:cNvPr>
          <p:cNvSpPr/>
          <p:nvPr/>
        </p:nvSpPr>
        <p:spPr>
          <a:xfrm>
            <a:off x="256309" y="212197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 name="TextBox 3">
            <a:extLst>
              <a:ext uri="{FF2B5EF4-FFF2-40B4-BE49-F238E27FC236}">
                <a16:creationId xmlns:a16="http://schemas.microsoft.com/office/drawing/2014/main" id="{86C724D3-4D5B-42BF-9B3F-68D1A66664BD}"/>
              </a:ext>
            </a:extLst>
          </p:cNvPr>
          <p:cNvSpPr txBox="1"/>
          <p:nvPr/>
        </p:nvSpPr>
        <p:spPr>
          <a:xfrm>
            <a:off x="635566" y="1710180"/>
            <a:ext cx="304892" cy="461665"/>
          </a:xfrm>
          <a:prstGeom prst="rect">
            <a:avLst/>
          </a:prstGeom>
          <a:noFill/>
        </p:spPr>
        <p:txBody>
          <a:bodyPr wrap="none" rtlCol="0">
            <a:spAutoFit/>
          </a:bodyPr>
          <a:lstStyle/>
          <a:p>
            <a:r>
              <a:rPr lang="en-US" sz="2400"/>
              <a:t>s</a:t>
            </a:r>
          </a:p>
        </p:txBody>
      </p:sp>
      <p:sp>
        <p:nvSpPr>
          <p:cNvPr id="5" name="Rectangle 4">
            <a:extLst>
              <a:ext uri="{FF2B5EF4-FFF2-40B4-BE49-F238E27FC236}">
                <a16:creationId xmlns:a16="http://schemas.microsoft.com/office/drawing/2014/main" id="{B2EB1345-F5C8-4DF8-9412-06FD5E255399}"/>
              </a:ext>
            </a:extLst>
          </p:cNvPr>
          <p:cNvSpPr/>
          <p:nvPr/>
        </p:nvSpPr>
        <p:spPr>
          <a:xfrm>
            <a:off x="2094344"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6" name="Rectangle 5">
            <a:extLst>
              <a:ext uri="{FF2B5EF4-FFF2-40B4-BE49-F238E27FC236}">
                <a16:creationId xmlns:a16="http://schemas.microsoft.com/office/drawing/2014/main" id="{32D1EC87-DF85-4AC6-9897-F07B67CBECA9}"/>
              </a:ext>
            </a:extLst>
          </p:cNvPr>
          <p:cNvSpPr/>
          <p:nvPr/>
        </p:nvSpPr>
        <p:spPr>
          <a:xfrm>
            <a:off x="2094344"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7" name="Rectangle 6">
            <a:extLst>
              <a:ext uri="{FF2B5EF4-FFF2-40B4-BE49-F238E27FC236}">
                <a16:creationId xmlns:a16="http://schemas.microsoft.com/office/drawing/2014/main" id="{5994D448-DAFE-41F0-B7A2-9DC6C4B6891F}"/>
              </a:ext>
            </a:extLst>
          </p:cNvPr>
          <p:cNvSpPr/>
          <p:nvPr/>
        </p:nvSpPr>
        <p:spPr>
          <a:xfrm>
            <a:off x="2094344"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8" name="Rectangle 7">
            <a:extLst>
              <a:ext uri="{FF2B5EF4-FFF2-40B4-BE49-F238E27FC236}">
                <a16:creationId xmlns:a16="http://schemas.microsoft.com/office/drawing/2014/main" id="{915C6839-8A78-4A82-8783-361027E605A2}"/>
              </a:ext>
            </a:extLst>
          </p:cNvPr>
          <p:cNvSpPr/>
          <p:nvPr/>
        </p:nvSpPr>
        <p:spPr>
          <a:xfrm>
            <a:off x="2094344"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9" name="Rectangle 8">
            <a:extLst>
              <a:ext uri="{FF2B5EF4-FFF2-40B4-BE49-F238E27FC236}">
                <a16:creationId xmlns:a16="http://schemas.microsoft.com/office/drawing/2014/main" id="{0D3C7048-4BF4-4871-9C02-4DEA55E04DD1}"/>
              </a:ext>
            </a:extLst>
          </p:cNvPr>
          <p:cNvSpPr/>
          <p:nvPr/>
        </p:nvSpPr>
        <p:spPr>
          <a:xfrm>
            <a:off x="2094344"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0" name="Rectangle 9">
            <a:extLst>
              <a:ext uri="{FF2B5EF4-FFF2-40B4-BE49-F238E27FC236}">
                <a16:creationId xmlns:a16="http://schemas.microsoft.com/office/drawing/2014/main" id="{1B932D86-0698-4C8F-B2AF-F4E542E1CD58}"/>
              </a:ext>
            </a:extLst>
          </p:cNvPr>
          <p:cNvSpPr/>
          <p:nvPr/>
        </p:nvSpPr>
        <p:spPr>
          <a:xfrm>
            <a:off x="2094344"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1" name="Rectangle 10">
            <a:extLst>
              <a:ext uri="{FF2B5EF4-FFF2-40B4-BE49-F238E27FC236}">
                <a16:creationId xmlns:a16="http://schemas.microsoft.com/office/drawing/2014/main" id="{749EC3A2-F88D-49B4-B6F5-9541AAC8053B}"/>
              </a:ext>
            </a:extLst>
          </p:cNvPr>
          <p:cNvSpPr/>
          <p:nvPr/>
        </p:nvSpPr>
        <p:spPr>
          <a:xfrm>
            <a:off x="2094344"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2" name="TextBox 11">
            <a:extLst>
              <a:ext uri="{FF2B5EF4-FFF2-40B4-BE49-F238E27FC236}">
                <a16:creationId xmlns:a16="http://schemas.microsoft.com/office/drawing/2014/main" id="{F8D9578A-5C27-4CC2-80CF-99B0181CE172}"/>
              </a:ext>
            </a:extLst>
          </p:cNvPr>
          <p:cNvSpPr txBox="1"/>
          <p:nvPr/>
        </p:nvSpPr>
        <p:spPr>
          <a:xfrm>
            <a:off x="3091746" y="1710180"/>
            <a:ext cx="741806" cy="461665"/>
          </a:xfrm>
          <a:prstGeom prst="rect">
            <a:avLst/>
          </a:prstGeom>
          <a:noFill/>
        </p:spPr>
        <p:txBody>
          <a:bodyPr wrap="none" rtlCol="0">
            <a:spAutoFit/>
          </a:bodyPr>
          <a:lstStyle/>
          <a:p>
            <a:r>
              <a:rPr lang="en-US" sz="2400"/>
              <a:t>prev</a:t>
            </a:r>
          </a:p>
        </p:txBody>
      </p:sp>
      <p:sp>
        <p:nvSpPr>
          <p:cNvPr id="13" name="Rectangle 12">
            <a:extLst>
              <a:ext uri="{FF2B5EF4-FFF2-40B4-BE49-F238E27FC236}">
                <a16:creationId xmlns:a16="http://schemas.microsoft.com/office/drawing/2014/main" id="{0D99A0BB-529D-4E55-B09F-A09BB83E286C}"/>
              </a:ext>
            </a:extLst>
          </p:cNvPr>
          <p:cNvSpPr/>
          <p:nvPr/>
        </p:nvSpPr>
        <p:spPr>
          <a:xfrm>
            <a:off x="3526903"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4" name="Rectangle 13">
            <a:extLst>
              <a:ext uri="{FF2B5EF4-FFF2-40B4-BE49-F238E27FC236}">
                <a16:creationId xmlns:a16="http://schemas.microsoft.com/office/drawing/2014/main" id="{F4726D5D-6428-4F79-ADF1-22B2E443E2B3}"/>
              </a:ext>
            </a:extLst>
          </p:cNvPr>
          <p:cNvSpPr/>
          <p:nvPr/>
        </p:nvSpPr>
        <p:spPr>
          <a:xfrm>
            <a:off x="3526903"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5" name="Rectangle 14">
            <a:extLst>
              <a:ext uri="{FF2B5EF4-FFF2-40B4-BE49-F238E27FC236}">
                <a16:creationId xmlns:a16="http://schemas.microsoft.com/office/drawing/2014/main" id="{65179A11-D464-495C-981E-03916A8F1FC7}"/>
              </a:ext>
            </a:extLst>
          </p:cNvPr>
          <p:cNvSpPr/>
          <p:nvPr/>
        </p:nvSpPr>
        <p:spPr>
          <a:xfrm>
            <a:off x="3526903"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16" name="Rectangle 15">
            <a:extLst>
              <a:ext uri="{FF2B5EF4-FFF2-40B4-BE49-F238E27FC236}">
                <a16:creationId xmlns:a16="http://schemas.microsoft.com/office/drawing/2014/main" id="{9C352EA4-ACF5-475E-968D-E2964C682977}"/>
              </a:ext>
            </a:extLst>
          </p:cNvPr>
          <p:cNvSpPr/>
          <p:nvPr/>
        </p:nvSpPr>
        <p:spPr>
          <a:xfrm>
            <a:off x="3526903"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17" name="Rectangle 16">
            <a:extLst>
              <a:ext uri="{FF2B5EF4-FFF2-40B4-BE49-F238E27FC236}">
                <a16:creationId xmlns:a16="http://schemas.microsoft.com/office/drawing/2014/main" id="{BDED79AF-020D-464D-B6CA-4260BDD7C835}"/>
              </a:ext>
            </a:extLst>
          </p:cNvPr>
          <p:cNvSpPr/>
          <p:nvPr/>
        </p:nvSpPr>
        <p:spPr>
          <a:xfrm>
            <a:off x="3526903"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18" name="Rectangle 17">
            <a:extLst>
              <a:ext uri="{FF2B5EF4-FFF2-40B4-BE49-F238E27FC236}">
                <a16:creationId xmlns:a16="http://schemas.microsoft.com/office/drawing/2014/main" id="{1ADCABF6-E698-44CB-8C42-95241A7DE657}"/>
              </a:ext>
            </a:extLst>
          </p:cNvPr>
          <p:cNvSpPr/>
          <p:nvPr/>
        </p:nvSpPr>
        <p:spPr>
          <a:xfrm>
            <a:off x="3526903"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9" name="Rectangle 18">
            <a:extLst>
              <a:ext uri="{FF2B5EF4-FFF2-40B4-BE49-F238E27FC236}">
                <a16:creationId xmlns:a16="http://schemas.microsoft.com/office/drawing/2014/main" id="{B732107B-6F47-4DBE-BDBD-773ADCDD4A2C}"/>
              </a:ext>
            </a:extLst>
          </p:cNvPr>
          <p:cNvSpPr/>
          <p:nvPr/>
        </p:nvSpPr>
        <p:spPr>
          <a:xfrm>
            <a:off x="3526903"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cxnSp>
        <p:nvCxnSpPr>
          <p:cNvPr id="21" name="Straight Arrow Connector 20">
            <a:extLst>
              <a:ext uri="{FF2B5EF4-FFF2-40B4-BE49-F238E27FC236}">
                <a16:creationId xmlns:a16="http://schemas.microsoft.com/office/drawing/2014/main" id="{71A523E8-89D0-4F55-B408-A405D70DDF2D}"/>
              </a:ext>
            </a:extLst>
          </p:cNvPr>
          <p:cNvCxnSpPr>
            <a:cxnSpLocks/>
          </p:cNvCxnSpPr>
          <p:nvPr/>
        </p:nvCxnSpPr>
        <p:spPr>
          <a:xfrm>
            <a:off x="8548960" y="2165471"/>
            <a:ext cx="1657038" cy="63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22453CA3-895D-43C9-961B-316A6D811D50}"/>
              </a:ext>
            </a:extLst>
          </p:cNvPr>
          <p:cNvSpPr txBox="1"/>
          <p:nvPr/>
        </p:nvSpPr>
        <p:spPr>
          <a:xfrm>
            <a:off x="8553301" y="1703806"/>
            <a:ext cx="1652697" cy="461665"/>
          </a:xfrm>
          <a:prstGeom prst="rect">
            <a:avLst/>
          </a:prstGeom>
          <a:noFill/>
        </p:spPr>
        <p:txBody>
          <a:bodyPr wrap="none" rtlCol="0">
            <a:spAutoFit/>
          </a:bodyPr>
          <a:lstStyle/>
          <a:p>
            <a:r>
              <a:rPr lang="en-US" sz="2400"/>
              <a:t>s.prev.side1</a:t>
            </a:r>
          </a:p>
        </p:txBody>
      </p:sp>
      <p:sp>
        <p:nvSpPr>
          <p:cNvPr id="24" name="Rectangle 23">
            <a:extLst>
              <a:ext uri="{FF2B5EF4-FFF2-40B4-BE49-F238E27FC236}">
                <a16:creationId xmlns:a16="http://schemas.microsoft.com/office/drawing/2014/main" id="{BA6B3D84-6F50-4B73-BF97-4501161EE0B6}"/>
              </a:ext>
            </a:extLst>
          </p:cNvPr>
          <p:cNvSpPr/>
          <p:nvPr/>
        </p:nvSpPr>
        <p:spPr>
          <a:xfrm>
            <a:off x="5469187"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5" name="Rectangle 24">
            <a:extLst>
              <a:ext uri="{FF2B5EF4-FFF2-40B4-BE49-F238E27FC236}">
                <a16:creationId xmlns:a16="http://schemas.microsoft.com/office/drawing/2014/main" id="{92B82135-958D-4575-A1DA-DCC011DA25C8}"/>
              </a:ext>
            </a:extLst>
          </p:cNvPr>
          <p:cNvSpPr/>
          <p:nvPr/>
        </p:nvSpPr>
        <p:spPr>
          <a:xfrm>
            <a:off x="5469187"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6" name="Rectangle 25">
            <a:extLst>
              <a:ext uri="{FF2B5EF4-FFF2-40B4-BE49-F238E27FC236}">
                <a16:creationId xmlns:a16="http://schemas.microsoft.com/office/drawing/2014/main" id="{C19B301E-8E99-4BE3-B12B-CD6D92DD6AA5}"/>
              </a:ext>
            </a:extLst>
          </p:cNvPr>
          <p:cNvSpPr/>
          <p:nvPr/>
        </p:nvSpPr>
        <p:spPr>
          <a:xfrm>
            <a:off x="5469187"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7" name="Rectangle 26">
            <a:extLst>
              <a:ext uri="{FF2B5EF4-FFF2-40B4-BE49-F238E27FC236}">
                <a16:creationId xmlns:a16="http://schemas.microsoft.com/office/drawing/2014/main" id="{3F6C74F4-B398-4EB8-88BB-A09962C4BB67}"/>
              </a:ext>
            </a:extLst>
          </p:cNvPr>
          <p:cNvSpPr/>
          <p:nvPr/>
        </p:nvSpPr>
        <p:spPr>
          <a:xfrm>
            <a:off x="5469187"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8" name="Rectangle 27">
            <a:extLst>
              <a:ext uri="{FF2B5EF4-FFF2-40B4-BE49-F238E27FC236}">
                <a16:creationId xmlns:a16="http://schemas.microsoft.com/office/drawing/2014/main" id="{EC4FEFCE-5C1F-4423-8549-1A85570F1FF2}"/>
              </a:ext>
            </a:extLst>
          </p:cNvPr>
          <p:cNvSpPr/>
          <p:nvPr/>
        </p:nvSpPr>
        <p:spPr>
          <a:xfrm>
            <a:off x="5469187"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29" name="Rectangle 28">
            <a:extLst>
              <a:ext uri="{FF2B5EF4-FFF2-40B4-BE49-F238E27FC236}">
                <a16:creationId xmlns:a16="http://schemas.microsoft.com/office/drawing/2014/main" id="{182239D9-9A24-46BB-B8C3-6158B95F279E}"/>
              </a:ext>
            </a:extLst>
          </p:cNvPr>
          <p:cNvSpPr/>
          <p:nvPr/>
        </p:nvSpPr>
        <p:spPr>
          <a:xfrm>
            <a:off x="5469187"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0" name="Rectangle 29">
            <a:extLst>
              <a:ext uri="{FF2B5EF4-FFF2-40B4-BE49-F238E27FC236}">
                <a16:creationId xmlns:a16="http://schemas.microsoft.com/office/drawing/2014/main" id="{F2813040-A1E2-4F49-86C9-9E9D99B68F00}"/>
              </a:ext>
            </a:extLst>
          </p:cNvPr>
          <p:cNvSpPr/>
          <p:nvPr/>
        </p:nvSpPr>
        <p:spPr>
          <a:xfrm>
            <a:off x="5469187"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1" name="Rectangle 30">
            <a:extLst>
              <a:ext uri="{FF2B5EF4-FFF2-40B4-BE49-F238E27FC236}">
                <a16:creationId xmlns:a16="http://schemas.microsoft.com/office/drawing/2014/main" id="{7480CCA3-AF8F-4B2A-9D2F-059EB77389A6}"/>
              </a:ext>
            </a:extLst>
          </p:cNvPr>
          <p:cNvSpPr/>
          <p:nvPr/>
        </p:nvSpPr>
        <p:spPr>
          <a:xfrm>
            <a:off x="5469187" y="527056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2" name="TextBox 31">
            <a:extLst>
              <a:ext uri="{FF2B5EF4-FFF2-40B4-BE49-F238E27FC236}">
                <a16:creationId xmlns:a16="http://schemas.microsoft.com/office/drawing/2014/main" id="{1B33537C-043F-4C22-8F8D-619AF3258ECF}"/>
              </a:ext>
            </a:extLst>
          </p:cNvPr>
          <p:cNvSpPr txBox="1"/>
          <p:nvPr/>
        </p:nvSpPr>
        <p:spPr>
          <a:xfrm>
            <a:off x="6466589" y="1710180"/>
            <a:ext cx="867545" cy="461665"/>
          </a:xfrm>
          <a:prstGeom prst="rect">
            <a:avLst/>
          </a:prstGeom>
          <a:noFill/>
        </p:spPr>
        <p:txBody>
          <a:bodyPr wrap="none" rtlCol="0">
            <a:spAutoFit/>
          </a:bodyPr>
          <a:lstStyle/>
          <a:p>
            <a:r>
              <a:rPr lang="en-US" sz="2400"/>
              <a:t>side1</a:t>
            </a:r>
          </a:p>
        </p:txBody>
      </p:sp>
      <p:sp>
        <p:nvSpPr>
          <p:cNvPr id="33" name="Rectangle 32">
            <a:extLst>
              <a:ext uri="{FF2B5EF4-FFF2-40B4-BE49-F238E27FC236}">
                <a16:creationId xmlns:a16="http://schemas.microsoft.com/office/drawing/2014/main" id="{A8C2787E-E50C-468B-BCD2-A4E2C136D42B}"/>
              </a:ext>
            </a:extLst>
          </p:cNvPr>
          <p:cNvSpPr/>
          <p:nvPr/>
        </p:nvSpPr>
        <p:spPr>
          <a:xfrm>
            <a:off x="6901746"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34" name="Rectangle 33">
            <a:extLst>
              <a:ext uri="{FF2B5EF4-FFF2-40B4-BE49-F238E27FC236}">
                <a16:creationId xmlns:a16="http://schemas.microsoft.com/office/drawing/2014/main" id="{EC29E598-2CD3-4414-BB23-1B3BC524F8C9}"/>
              </a:ext>
            </a:extLst>
          </p:cNvPr>
          <p:cNvSpPr/>
          <p:nvPr/>
        </p:nvSpPr>
        <p:spPr>
          <a:xfrm>
            <a:off x="6901746"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35" name="Rectangle 34">
            <a:extLst>
              <a:ext uri="{FF2B5EF4-FFF2-40B4-BE49-F238E27FC236}">
                <a16:creationId xmlns:a16="http://schemas.microsoft.com/office/drawing/2014/main" id="{0CB95C1A-3ECE-4A66-A4BB-B08355526CE1}"/>
              </a:ext>
            </a:extLst>
          </p:cNvPr>
          <p:cNvSpPr/>
          <p:nvPr/>
        </p:nvSpPr>
        <p:spPr>
          <a:xfrm>
            <a:off x="6901746"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36" name="Rectangle 35">
            <a:extLst>
              <a:ext uri="{FF2B5EF4-FFF2-40B4-BE49-F238E27FC236}">
                <a16:creationId xmlns:a16="http://schemas.microsoft.com/office/drawing/2014/main" id="{C3392C15-CBB3-4FAC-8FE8-01A34EF0B9A7}"/>
              </a:ext>
            </a:extLst>
          </p:cNvPr>
          <p:cNvSpPr/>
          <p:nvPr/>
        </p:nvSpPr>
        <p:spPr>
          <a:xfrm>
            <a:off x="6901746"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37" name="Rectangle 36">
            <a:extLst>
              <a:ext uri="{FF2B5EF4-FFF2-40B4-BE49-F238E27FC236}">
                <a16:creationId xmlns:a16="http://schemas.microsoft.com/office/drawing/2014/main" id="{79559676-178E-4D66-B634-18869F154D54}"/>
              </a:ext>
            </a:extLst>
          </p:cNvPr>
          <p:cNvSpPr/>
          <p:nvPr/>
        </p:nvSpPr>
        <p:spPr>
          <a:xfrm>
            <a:off x="6901746"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38" name="Rectangle 37">
            <a:extLst>
              <a:ext uri="{FF2B5EF4-FFF2-40B4-BE49-F238E27FC236}">
                <a16:creationId xmlns:a16="http://schemas.microsoft.com/office/drawing/2014/main" id="{8203E5DD-1EF8-4817-9319-E098788842EA}"/>
              </a:ext>
            </a:extLst>
          </p:cNvPr>
          <p:cNvSpPr/>
          <p:nvPr/>
        </p:nvSpPr>
        <p:spPr>
          <a:xfrm>
            <a:off x="6901746"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39" name="Rectangle 38">
            <a:extLst>
              <a:ext uri="{FF2B5EF4-FFF2-40B4-BE49-F238E27FC236}">
                <a16:creationId xmlns:a16="http://schemas.microsoft.com/office/drawing/2014/main" id="{8B8B79D1-08BD-47BD-919F-636B61CCC55F}"/>
              </a:ext>
            </a:extLst>
          </p:cNvPr>
          <p:cNvSpPr/>
          <p:nvPr/>
        </p:nvSpPr>
        <p:spPr>
          <a:xfrm>
            <a:off x="6901746"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40" name="Rectangle 39">
            <a:extLst>
              <a:ext uri="{FF2B5EF4-FFF2-40B4-BE49-F238E27FC236}">
                <a16:creationId xmlns:a16="http://schemas.microsoft.com/office/drawing/2014/main" id="{C11D1260-CF1D-4138-87D8-E6657789B562}"/>
              </a:ext>
            </a:extLst>
          </p:cNvPr>
          <p:cNvSpPr/>
          <p:nvPr/>
        </p:nvSpPr>
        <p:spPr>
          <a:xfrm>
            <a:off x="6901746" y="527056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41" name="Rectangle 40">
            <a:extLst>
              <a:ext uri="{FF2B5EF4-FFF2-40B4-BE49-F238E27FC236}">
                <a16:creationId xmlns:a16="http://schemas.microsoft.com/office/drawing/2014/main" id="{78B518C2-53FF-48A2-A599-0ECECA27D68A}"/>
              </a:ext>
            </a:extLst>
          </p:cNvPr>
          <p:cNvSpPr/>
          <p:nvPr/>
        </p:nvSpPr>
        <p:spPr>
          <a:xfrm>
            <a:off x="5466417" y="571943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2" name="Rectangle 41">
            <a:extLst>
              <a:ext uri="{FF2B5EF4-FFF2-40B4-BE49-F238E27FC236}">
                <a16:creationId xmlns:a16="http://schemas.microsoft.com/office/drawing/2014/main" id="{79D8CC39-B141-4AA8-A1A0-6BE34E14C3CF}"/>
              </a:ext>
            </a:extLst>
          </p:cNvPr>
          <p:cNvSpPr/>
          <p:nvPr/>
        </p:nvSpPr>
        <p:spPr>
          <a:xfrm>
            <a:off x="6898976" y="571943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cxnSp>
        <p:nvCxnSpPr>
          <p:cNvPr id="43" name="Straight Connector 42">
            <a:extLst>
              <a:ext uri="{FF2B5EF4-FFF2-40B4-BE49-F238E27FC236}">
                <a16:creationId xmlns:a16="http://schemas.microsoft.com/office/drawing/2014/main" id="{F0CB1C8E-4477-4AA1-B6AC-EEA71447A800}"/>
              </a:ext>
            </a:extLst>
          </p:cNvPr>
          <p:cNvCxnSpPr/>
          <p:nvPr/>
        </p:nvCxnSpPr>
        <p:spPr>
          <a:xfrm>
            <a:off x="5466417"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7BACBC3-4D3E-4106-9BE9-26AFA3B1C5DF}"/>
              </a:ext>
            </a:extLst>
          </p:cNvPr>
          <p:cNvCxnSpPr/>
          <p:nvPr/>
        </p:nvCxnSpPr>
        <p:spPr>
          <a:xfrm>
            <a:off x="8331537"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94594DE-DBFF-43DB-9B5F-132614A73E23}"/>
              </a:ext>
            </a:extLst>
          </p:cNvPr>
          <p:cNvCxnSpPr/>
          <p:nvPr/>
        </p:nvCxnSpPr>
        <p:spPr>
          <a:xfrm>
            <a:off x="6896206"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Image result for question mark">
            <a:extLst>
              <a:ext uri="{FF2B5EF4-FFF2-40B4-BE49-F238E27FC236}">
                <a16:creationId xmlns:a16="http://schemas.microsoft.com/office/drawing/2014/main" id="{52461B4E-5E2D-4110-AAC8-5914A98656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7376" y="1812541"/>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09576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60AFE7B-543F-4C3E-A19D-A5F410D3E290}"/>
              </a:ext>
            </a:extLst>
          </p:cNvPr>
          <p:cNvSpPr/>
          <p:nvPr/>
        </p:nvSpPr>
        <p:spPr>
          <a:xfrm>
            <a:off x="256309" y="2121970"/>
            <a:ext cx="1429789" cy="448887"/>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 name="TextBox 3">
            <a:extLst>
              <a:ext uri="{FF2B5EF4-FFF2-40B4-BE49-F238E27FC236}">
                <a16:creationId xmlns:a16="http://schemas.microsoft.com/office/drawing/2014/main" id="{86C724D3-4D5B-42BF-9B3F-68D1A66664BD}"/>
              </a:ext>
            </a:extLst>
          </p:cNvPr>
          <p:cNvSpPr txBox="1"/>
          <p:nvPr/>
        </p:nvSpPr>
        <p:spPr>
          <a:xfrm>
            <a:off x="635566" y="1710180"/>
            <a:ext cx="304892" cy="461665"/>
          </a:xfrm>
          <a:prstGeom prst="rect">
            <a:avLst/>
          </a:prstGeom>
          <a:noFill/>
        </p:spPr>
        <p:txBody>
          <a:bodyPr wrap="none" rtlCol="0">
            <a:spAutoFit/>
          </a:bodyPr>
          <a:lstStyle/>
          <a:p>
            <a:r>
              <a:rPr lang="en-US" sz="2400"/>
              <a:t>s</a:t>
            </a:r>
          </a:p>
        </p:txBody>
      </p:sp>
      <p:sp>
        <p:nvSpPr>
          <p:cNvPr id="5" name="Rectangle 4">
            <a:extLst>
              <a:ext uri="{FF2B5EF4-FFF2-40B4-BE49-F238E27FC236}">
                <a16:creationId xmlns:a16="http://schemas.microsoft.com/office/drawing/2014/main" id="{B2EB1345-F5C8-4DF8-9412-06FD5E255399}"/>
              </a:ext>
            </a:extLst>
          </p:cNvPr>
          <p:cNvSpPr/>
          <p:nvPr/>
        </p:nvSpPr>
        <p:spPr>
          <a:xfrm>
            <a:off x="2094344"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6" name="Rectangle 5">
            <a:extLst>
              <a:ext uri="{FF2B5EF4-FFF2-40B4-BE49-F238E27FC236}">
                <a16:creationId xmlns:a16="http://schemas.microsoft.com/office/drawing/2014/main" id="{32D1EC87-DF85-4AC6-9897-F07B67CBECA9}"/>
              </a:ext>
            </a:extLst>
          </p:cNvPr>
          <p:cNvSpPr/>
          <p:nvPr/>
        </p:nvSpPr>
        <p:spPr>
          <a:xfrm>
            <a:off x="2094344" y="2577246"/>
            <a:ext cx="1429789" cy="448887"/>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7" name="Rectangle 6">
            <a:extLst>
              <a:ext uri="{FF2B5EF4-FFF2-40B4-BE49-F238E27FC236}">
                <a16:creationId xmlns:a16="http://schemas.microsoft.com/office/drawing/2014/main" id="{5994D448-DAFE-41F0-B7A2-9DC6C4B6891F}"/>
              </a:ext>
            </a:extLst>
          </p:cNvPr>
          <p:cNvSpPr/>
          <p:nvPr/>
        </p:nvSpPr>
        <p:spPr>
          <a:xfrm>
            <a:off x="2094344"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8" name="Rectangle 7">
            <a:extLst>
              <a:ext uri="{FF2B5EF4-FFF2-40B4-BE49-F238E27FC236}">
                <a16:creationId xmlns:a16="http://schemas.microsoft.com/office/drawing/2014/main" id="{915C6839-8A78-4A82-8783-361027E605A2}"/>
              </a:ext>
            </a:extLst>
          </p:cNvPr>
          <p:cNvSpPr/>
          <p:nvPr/>
        </p:nvSpPr>
        <p:spPr>
          <a:xfrm>
            <a:off x="2094344"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9" name="Rectangle 8">
            <a:extLst>
              <a:ext uri="{FF2B5EF4-FFF2-40B4-BE49-F238E27FC236}">
                <a16:creationId xmlns:a16="http://schemas.microsoft.com/office/drawing/2014/main" id="{0D3C7048-4BF4-4871-9C02-4DEA55E04DD1}"/>
              </a:ext>
            </a:extLst>
          </p:cNvPr>
          <p:cNvSpPr/>
          <p:nvPr/>
        </p:nvSpPr>
        <p:spPr>
          <a:xfrm>
            <a:off x="2094344"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0" name="Rectangle 9">
            <a:extLst>
              <a:ext uri="{FF2B5EF4-FFF2-40B4-BE49-F238E27FC236}">
                <a16:creationId xmlns:a16="http://schemas.microsoft.com/office/drawing/2014/main" id="{1B932D86-0698-4C8F-B2AF-F4E542E1CD58}"/>
              </a:ext>
            </a:extLst>
          </p:cNvPr>
          <p:cNvSpPr/>
          <p:nvPr/>
        </p:nvSpPr>
        <p:spPr>
          <a:xfrm>
            <a:off x="2094344"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sp>
        <p:nvSpPr>
          <p:cNvPr id="11" name="Rectangle 10">
            <a:extLst>
              <a:ext uri="{FF2B5EF4-FFF2-40B4-BE49-F238E27FC236}">
                <a16:creationId xmlns:a16="http://schemas.microsoft.com/office/drawing/2014/main" id="{749EC3A2-F88D-49B4-B6F5-9541AAC8053B}"/>
              </a:ext>
            </a:extLst>
          </p:cNvPr>
          <p:cNvSpPr/>
          <p:nvPr/>
        </p:nvSpPr>
        <p:spPr>
          <a:xfrm>
            <a:off x="2094344"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Snapshot7</a:t>
            </a:r>
          </a:p>
        </p:txBody>
      </p:sp>
      <p:sp>
        <p:nvSpPr>
          <p:cNvPr id="12" name="TextBox 11">
            <a:extLst>
              <a:ext uri="{FF2B5EF4-FFF2-40B4-BE49-F238E27FC236}">
                <a16:creationId xmlns:a16="http://schemas.microsoft.com/office/drawing/2014/main" id="{F8D9578A-5C27-4CC2-80CF-99B0181CE172}"/>
              </a:ext>
            </a:extLst>
          </p:cNvPr>
          <p:cNvSpPr txBox="1"/>
          <p:nvPr/>
        </p:nvSpPr>
        <p:spPr>
          <a:xfrm>
            <a:off x="3091746" y="1710180"/>
            <a:ext cx="741806" cy="461665"/>
          </a:xfrm>
          <a:prstGeom prst="rect">
            <a:avLst/>
          </a:prstGeom>
          <a:noFill/>
        </p:spPr>
        <p:txBody>
          <a:bodyPr wrap="none" rtlCol="0">
            <a:spAutoFit/>
          </a:bodyPr>
          <a:lstStyle/>
          <a:p>
            <a:r>
              <a:rPr lang="en-US" sz="2400"/>
              <a:t>prev</a:t>
            </a:r>
          </a:p>
        </p:txBody>
      </p:sp>
      <p:sp>
        <p:nvSpPr>
          <p:cNvPr id="13" name="Rectangle 12">
            <a:extLst>
              <a:ext uri="{FF2B5EF4-FFF2-40B4-BE49-F238E27FC236}">
                <a16:creationId xmlns:a16="http://schemas.microsoft.com/office/drawing/2014/main" id="{0D99A0BB-529D-4E55-B09F-A09BB83E286C}"/>
              </a:ext>
            </a:extLst>
          </p:cNvPr>
          <p:cNvSpPr/>
          <p:nvPr/>
        </p:nvSpPr>
        <p:spPr>
          <a:xfrm>
            <a:off x="3526903"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14" name="Rectangle 13">
            <a:extLst>
              <a:ext uri="{FF2B5EF4-FFF2-40B4-BE49-F238E27FC236}">
                <a16:creationId xmlns:a16="http://schemas.microsoft.com/office/drawing/2014/main" id="{F4726D5D-6428-4F79-ADF1-22B2E443E2B3}"/>
              </a:ext>
            </a:extLst>
          </p:cNvPr>
          <p:cNvSpPr/>
          <p:nvPr/>
        </p:nvSpPr>
        <p:spPr>
          <a:xfrm>
            <a:off x="3526903" y="2577246"/>
            <a:ext cx="1429789" cy="448887"/>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15" name="Rectangle 14">
            <a:extLst>
              <a:ext uri="{FF2B5EF4-FFF2-40B4-BE49-F238E27FC236}">
                <a16:creationId xmlns:a16="http://schemas.microsoft.com/office/drawing/2014/main" id="{65179A11-D464-495C-981E-03916A8F1FC7}"/>
              </a:ext>
            </a:extLst>
          </p:cNvPr>
          <p:cNvSpPr/>
          <p:nvPr/>
        </p:nvSpPr>
        <p:spPr>
          <a:xfrm>
            <a:off x="3526903"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16" name="Rectangle 15">
            <a:extLst>
              <a:ext uri="{FF2B5EF4-FFF2-40B4-BE49-F238E27FC236}">
                <a16:creationId xmlns:a16="http://schemas.microsoft.com/office/drawing/2014/main" id="{9C352EA4-ACF5-475E-968D-E2964C682977}"/>
              </a:ext>
            </a:extLst>
          </p:cNvPr>
          <p:cNvSpPr/>
          <p:nvPr/>
        </p:nvSpPr>
        <p:spPr>
          <a:xfrm>
            <a:off x="3526903"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Snapshot3</a:t>
            </a:r>
          </a:p>
        </p:txBody>
      </p:sp>
      <p:sp>
        <p:nvSpPr>
          <p:cNvPr id="17" name="Rectangle 16">
            <a:extLst>
              <a:ext uri="{FF2B5EF4-FFF2-40B4-BE49-F238E27FC236}">
                <a16:creationId xmlns:a16="http://schemas.microsoft.com/office/drawing/2014/main" id="{BDED79AF-020D-464D-B6CA-4260BDD7C835}"/>
              </a:ext>
            </a:extLst>
          </p:cNvPr>
          <p:cNvSpPr/>
          <p:nvPr/>
        </p:nvSpPr>
        <p:spPr>
          <a:xfrm>
            <a:off x="3526903" y="3923907"/>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Snapshot4</a:t>
            </a:r>
          </a:p>
        </p:txBody>
      </p:sp>
      <p:sp>
        <p:nvSpPr>
          <p:cNvPr id="18" name="Rectangle 17">
            <a:extLst>
              <a:ext uri="{FF2B5EF4-FFF2-40B4-BE49-F238E27FC236}">
                <a16:creationId xmlns:a16="http://schemas.microsoft.com/office/drawing/2014/main" id="{1ADCABF6-E698-44CB-8C42-95241A7DE657}"/>
              </a:ext>
            </a:extLst>
          </p:cNvPr>
          <p:cNvSpPr/>
          <p:nvPr/>
        </p:nvSpPr>
        <p:spPr>
          <a:xfrm>
            <a:off x="3526903" y="437279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Snapshot5</a:t>
            </a:r>
          </a:p>
        </p:txBody>
      </p:sp>
      <p:sp>
        <p:nvSpPr>
          <p:cNvPr id="19" name="Rectangle 18">
            <a:extLst>
              <a:ext uri="{FF2B5EF4-FFF2-40B4-BE49-F238E27FC236}">
                <a16:creationId xmlns:a16="http://schemas.microsoft.com/office/drawing/2014/main" id="{B732107B-6F47-4DBE-BDBD-773ADCDD4A2C}"/>
              </a:ext>
            </a:extLst>
          </p:cNvPr>
          <p:cNvSpPr/>
          <p:nvPr/>
        </p:nvSpPr>
        <p:spPr>
          <a:xfrm>
            <a:off x="3526903"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Snapshot6</a:t>
            </a:r>
          </a:p>
        </p:txBody>
      </p:sp>
      <p:cxnSp>
        <p:nvCxnSpPr>
          <p:cNvPr id="21" name="Straight Arrow Connector 20">
            <a:extLst>
              <a:ext uri="{FF2B5EF4-FFF2-40B4-BE49-F238E27FC236}">
                <a16:creationId xmlns:a16="http://schemas.microsoft.com/office/drawing/2014/main" id="{71A523E8-89D0-4F55-B408-A405D70DDF2D}"/>
              </a:ext>
            </a:extLst>
          </p:cNvPr>
          <p:cNvCxnSpPr>
            <a:cxnSpLocks/>
          </p:cNvCxnSpPr>
          <p:nvPr/>
        </p:nvCxnSpPr>
        <p:spPr>
          <a:xfrm>
            <a:off x="8548960" y="2165471"/>
            <a:ext cx="1657038" cy="63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22453CA3-895D-43C9-961B-316A6D811D50}"/>
              </a:ext>
            </a:extLst>
          </p:cNvPr>
          <p:cNvSpPr txBox="1"/>
          <p:nvPr/>
        </p:nvSpPr>
        <p:spPr>
          <a:xfrm>
            <a:off x="8553301" y="1703806"/>
            <a:ext cx="1652697" cy="461665"/>
          </a:xfrm>
          <a:prstGeom prst="rect">
            <a:avLst/>
          </a:prstGeom>
          <a:noFill/>
        </p:spPr>
        <p:txBody>
          <a:bodyPr wrap="none" rtlCol="0">
            <a:spAutoFit/>
          </a:bodyPr>
          <a:lstStyle/>
          <a:p>
            <a:r>
              <a:rPr lang="en-US" sz="2400"/>
              <a:t>s.prev.side1</a:t>
            </a:r>
          </a:p>
        </p:txBody>
      </p:sp>
      <p:sp>
        <p:nvSpPr>
          <p:cNvPr id="24" name="Rectangle 23">
            <a:extLst>
              <a:ext uri="{FF2B5EF4-FFF2-40B4-BE49-F238E27FC236}">
                <a16:creationId xmlns:a16="http://schemas.microsoft.com/office/drawing/2014/main" id="{BA6B3D84-6F50-4B73-BF97-4501161EE0B6}"/>
              </a:ext>
            </a:extLst>
          </p:cNvPr>
          <p:cNvSpPr/>
          <p:nvPr/>
        </p:nvSpPr>
        <p:spPr>
          <a:xfrm>
            <a:off x="5469187"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5" name="Rectangle 24">
            <a:extLst>
              <a:ext uri="{FF2B5EF4-FFF2-40B4-BE49-F238E27FC236}">
                <a16:creationId xmlns:a16="http://schemas.microsoft.com/office/drawing/2014/main" id="{92B82135-958D-4575-A1DA-DCC011DA25C8}"/>
              </a:ext>
            </a:extLst>
          </p:cNvPr>
          <p:cNvSpPr/>
          <p:nvPr/>
        </p:nvSpPr>
        <p:spPr>
          <a:xfrm>
            <a:off x="5469187"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6" name="Rectangle 25">
            <a:extLst>
              <a:ext uri="{FF2B5EF4-FFF2-40B4-BE49-F238E27FC236}">
                <a16:creationId xmlns:a16="http://schemas.microsoft.com/office/drawing/2014/main" id="{C19B301E-8E99-4BE3-B12B-CD6D92DD6AA5}"/>
              </a:ext>
            </a:extLst>
          </p:cNvPr>
          <p:cNvSpPr/>
          <p:nvPr/>
        </p:nvSpPr>
        <p:spPr>
          <a:xfrm>
            <a:off x="5469187"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7" name="Rectangle 26">
            <a:extLst>
              <a:ext uri="{FF2B5EF4-FFF2-40B4-BE49-F238E27FC236}">
                <a16:creationId xmlns:a16="http://schemas.microsoft.com/office/drawing/2014/main" id="{3F6C74F4-B398-4EB8-88BB-A09962C4BB67}"/>
              </a:ext>
            </a:extLst>
          </p:cNvPr>
          <p:cNvSpPr/>
          <p:nvPr/>
        </p:nvSpPr>
        <p:spPr>
          <a:xfrm>
            <a:off x="5469187"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Snapshot0</a:t>
            </a:r>
          </a:p>
        </p:txBody>
      </p:sp>
      <p:sp>
        <p:nvSpPr>
          <p:cNvPr id="28" name="Rectangle 27">
            <a:extLst>
              <a:ext uri="{FF2B5EF4-FFF2-40B4-BE49-F238E27FC236}">
                <a16:creationId xmlns:a16="http://schemas.microsoft.com/office/drawing/2014/main" id="{EC4FEFCE-5C1F-4423-8549-1A85570F1FF2}"/>
              </a:ext>
            </a:extLst>
          </p:cNvPr>
          <p:cNvSpPr/>
          <p:nvPr/>
        </p:nvSpPr>
        <p:spPr>
          <a:xfrm>
            <a:off x="5469187" y="3923907"/>
            <a:ext cx="1429789" cy="448887"/>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29" name="Rectangle 28">
            <a:extLst>
              <a:ext uri="{FF2B5EF4-FFF2-40B4-BE49-F238E27FC236}">
                <a16:creationId xmlns:a16="http://schemas.microsoft.com/office/drawing/2014/main" id="{182239D9-9A24-46BB-B8C3-6158B95F279E}"/>
              </a:ext>
            </a:extLst>
          </p:cNvPr>
          <p:cNvSpPr/>
          <p:nvPr/>
        </p:nvSpPr>
        <p:spPr>
          <a:xfrm>
            <a:off x="5469187" y="4372794"/>
            <a:ext cx="1429789" cy="448887"/>
          </a:xfrm>
          <a:prstGeom prst="rect">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Snapshot1</a:t>
            </a:r>
          </a:p>
        </p:txBody>
      </p:sp>
      <p:sp>
        <p:nvSpPr>
          <p:cNvPr id="30" name="Rectangle 29">
            <a:extLst>
              <a:ext uri="{FF2B5EF4-FFF2-40B4-BE49-F238E27FC236}">
                <a16:creationId xmlns:a16="http://schemas.microsoft.com/office/drawing/2014/main" id="{F2813040-A1E2-4F49-86C9-9E9D99B68F00}"/>
              </a:ext>
            </a:extLst>
          </p:cNvPr>
          <p:cNvSpPr/>
          <p:nvPr/>
        </p:nvSpPr>
        <p:spPr>
          <a:xfrm>
            <a:off x="5469187"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1" name="Rectangle 30">
            <a:extLst>
              <a:ext uri="{FF2B5EF4-FFF2-40B4-BE49-F238E27FC236}">
                <a16:creationId xmlns:a16="http://schemas.microsoft.com/office/drawing/2014/main" id="{7480CCA3-AF8F-4B2A-9D2F-059EB77389A6}"/>
              </a:ext>
            </a:extLst>
          </p:cNvPr>
          <p:cNvSpPr/>
          <p:nvPr/>
        </p:nvSpPr>
        <p:spPr>
          <a:xfrm>
            <a:off x="5469187" y="527056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32" name="TextBox 31">
            <a:extLst>
              <a:ext uri="{FF2B5EF4-FFF2-40B4-BE49-F238E27FC236}">
                <a16:creationId xmlns:a16="http://schemas.microsoft.com/office/drawing/2014/main" id="{1B33537C-043F-4C22-8F8D-619AF3258ECF}"/>
              </a:ext>
            </a:extLst>
          </p:cNvPr>
          <p:cNvSpPr txBox="1"/>
          <p:nvPr/>
        </p:nvSpPr>
        <p:spPr>
          <a:xfrm>
            <a:off x="6466589" y="1710180"/>
            <a:ext cx="867545" cy="461665"/>
          </a:xfrm>
          <a:prstGeom prst="rect">
            <a:avLst/>
          </a:prstGeom>
          <a:noFill/>
        </p:spPr>
        <p:txBody>
          <a:bodyPr wrap="none" rtlCol="0">
            <a:spAutoFit/>
          </a:bodyPr>
          <a:lstStyle/>
          <a:p>
            <a:r>
              <a:rPr lang="en-US" sz="2400"/>
              <a:t>side1</a:t>
            </a:r>
          </a:p>
        </p:txBody>
      </p:sp>
      <p:sp>
        <p:nvSpPr>
          <p:cNvPr id="33" name="Rectangle 32">
            <a:extLst>
              <a:ext uri="{FF2B5EF4-FFF2-40B4-BE49-F238E27FC236}">
                <a16:creationId xmlns:a16="http://schemas.microsoft.com/office/drawing/2014/main" id="{A8C2787E-E50C-468B-BCD2-A4E2C136D42B}"/>
              </a:ext>
            </a:extLst>
          </p:cNvPr>
          <p:cNvSpPr/>
          <p:nvPr/>
        </p:nvSpPr>
        <p:spPr>
          <a:xfrm>
            <a:off x="6901746" y="2128359"/>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34" name="Rectangle 33">
            <a:extLst>
              <a:ext uri="{FF2B5EF4-FFF2-40B4-BE49-F238E27FC236}">
                <a16:creationId xmlns:a16="http://schemas.microsoft.com/office/drawing/2014/main" id="{EC29E598-2CD3-4414-BB23-1B3BC524F8C9}"/>
              </a:ext>
            </a:extLst>
          </p:cNvPr>
          <p:cNvSpPr/>
          <p:nvPr/>
        </p:nvSpPr>
        <p:spPr>
          <a:xfrm>
            <a:off x="6901746" y="2577246"/>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35" name="Rectangle 34">
            <a:extLst>
              <a:ext uri="{FF2B5EF4-FFF2-40B4-BE49-F238E27FC236}">
                <a16:creationId xmlns:a16="http://schemas.microsoft.com/office/drawing/2014/main" id="{0CB95C1A-3ECE-4A66-A4BB-B08355526CE1}"/>
              </a:ext>
            </a:extLst>
          </p:cNvPr>
          <p:cNvSpPr/>
          <p:nvPr/>
        </p:nvSpPr>
        <p:spPr>
          <a:xfrm>
            <a:off x="6901746" y="3026133"/>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goat</a:t>
            </a:r>
          </a:p>
        </p:txBody>
      </p:sp>
      <p:sp>
        <p:nvSpPr>
          <p:cNvPr id="36" name="Rectangle 35">
            <a:extLst>
              <a:ext uri="{FF2B5EF4-FFF2-40B4-BE49-F238E27FC236}">
                <a16:creationId xmlns:a16="http://schemas.microsoft.com/office/drawing/2014/main" id="{C3392C15-CBB3-4FAC-8FE8-01A34EF0B9A7}"/>
              </a:ext>
            </a:extLst>
          </p:cNvPr>
          <p:cNvSpPr/>
          <p:nvPr/>
        </p:nvSpPr>
        <p:spPr>
          <a:xfrm>
            <a:off x="6901746" y="3475020"/>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37" name="Rectangle 36">
            <a:extLst>
              <a:ext uri="{FF2B5EF4-FFF2-40B4-BE49-F238E27FC236}">
                <a16:creationId xmlns:a16="http://schemas.microsoft.com/office/drawing/2014/main" id="{79559676-178E-4D66-B634-18869F154D54}"/>
              </a:ext>
            </a:extLst>
          </p:cNvPr>
          <p:cNvSpPr/>
          <p:nvPr/>
        </p:nvSpPr>
        <p:spPr>
          <a:xfrm>
            <a:off x="6901746" y="3923907"/>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38" name="Rectangle 37">
            <a:extLst>
              <a:ext uri="{FF2B5EF4-FFF2-40B4-BE49-F238E27FC236}">
                <a16:creationId xmlns:a16="http://schemas.microsoft.com/office/drawing/2014/main" id="{8203E5DD-1EF8-4817-9319-E098788842EA}"/>
              </a:ext>
            </a:extLst>
          </p:cNvPr>
          <p:cNvSpPr/>
          <p:nvPr/>
        </p:nvSpPr>
        <p:spPr>
          <a:xfrm>
            <a:off x="6901746" y="4372794"/>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
        <p:nvSpPr>
          <p:cNvPr id="39" name="Rectangle 38">
            <a:extLst>
              <a:ext uri="{FF2B5EF4-FFF2-40B4-BE49-F238E27FC236}">
                <a16:creationId xmlns:a16="http://schemas.microsoft.com/office/drawing/2014/main" id="{8B8B79D1-08BD-47BD-919F-636B61CCC55F}"/>
              </a:ext>
            </a:extLst>
          </p:cNvPr>
          <p:cNvSpPr/>
          <p:nvPr/>
        </p:nvSpPr>
        <p:spPr>
          <a:xfrm>
            <a:off x="6901746" y="4821681"/>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farmer</a:t>
            </a:r>
          </a:p>
        </p:txBody>
      </p:sp>
      <p:sp>
        <p:nvSpPr>
          <p:cNvPr id="40" name="Rectangle 39">
            <a:extLst>
              <a:ext uri="{FF2B5EF4-FFF2-40B4-BE49-F238E27FC236}">
                <a16:creationId xmlns:a16="http://schemas.microsoft.com/office/drawing/2014/main" id="{C11D1260-CF1D-4138-87D8-E6657789B562}"/>
              </a:ext>
            </a:extLst>
          </p:cNvPr>
          <p:cNvSpPr/>
          <p:nvPr/>
        </p:nvSpPr>
        <p:spPr>
          <a:xfrm>
            <a:off x="6901746" y="5270568"/>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41" name="Rectangle 40">
            <a:extLst>
              <a:ext uri="{FF2B5EF4-FFF2-40B4-BE49-F238E27FC236}">
                <a16:creationId xmlns:a16="http://schemas.microsoft.com/office/drawing/2014/main" id="{78B518C2-53FF-48A2-A599-0ECECA27D68A}"/>
              </a:ext>
            </a:extLst>
          </p:cNvPr>
          <p:cNvSpPr/>
          <p:nvPr/>
        </p:nvSpPr>
        <p:spPr>
          <a:xfrm>
            <a:off x="5466417" y="571943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Snapshot2</a:t>
            </a:r>
          </a:p>
        </p:txBody>
      </p:sp>
      <p:sp>
        <p:nvSpPr>
          <p:cNvPr id="42" name="Rectangle 41">
            <a:extLst>
              <a:ext uri="{FF2B5EF4-FFF2-40B4-BE49-F238E27FC236}">
                <a16:creationId xmlns:a16="http://schemas.microsoft.com/office/drawing/2014/main" id="{79D8CC39-B141-4AA8-A1A0-6BE34E14C3CF}"/>
              </a:ext>
            </a:extLst>
          </p:cNvPr>
          <p:cNvSpPr/>
          <p:nvPr/>
        </p:nvSpPr>
        <p:spPr>
          <a:xfrm>
            <a:off x="6898976" y="5719434"/>
            <a:ext cx="1429789" cy="4488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cxnSp>
        <p:nvCxnSpPr>
          <p:cNvPr id="43" name="Straight Connector 42">
            <a:extLst>
              <a:ext uri="{FF2B5EF4-FFF2-40B4-BE49-F238E27FC236}">
                <a16:creationId xmlns:a16="http://schemas.microsoft.com/office/drawing/2014/main" id="{F0CB1C8E-4477-4AA1-B6AC-EEA71447A800}"/>
              </a:ext>
            </a:extLst>
          </p:cNvPr>
          <p:cNvCxnSpPr/>
          <p:nvPr/>
        </p:nvCxnSpPr>
        <p:spPr>
          <a:xfrm>
            <a:off x="5466417"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7BACBC3-4D3E-4106-9BE9-26AFA3B1C5DF}"/>
              </a:ext>
            </a:extLst>
          </p:cNvPr>
          <p:cNvCxnSpPr/>
          <p:nvPr/>
        </p:nvCxnSpPr>
        <p:spPr>
          <a:xfrm>
            <a:off x="8331537"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94594DE-DBFF-43DB-9B5F-132614A73E23}"/>
              </a:ext>
            </a:extLst>
          </p:cNvPr>
          <p:cNvCxnSpPr/>
          <p:nvPr/>
        </p:nvCxnSpPr>
        <p:spPr>
          <a:xfrm>
            <a:off x="6896206" y="6168321"/>
            <a:ext cx="0" cy="4322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989C644C-A044-4854-84C8-FAE2ED8702CA}"/>
              </a:ext>
            </a:extLst>
          </p:cNvPr>
          <p:cNvSpPr/>
          <p:nvPr/>
        </p:nvSpPr>
        <p:spPr>
          <a:xfrm>
            <a:off x="10423423" y="2121970"/>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cabbage</a:t>
            </a:r>
          </a:p>
        </p:txBody>
      </p:sp>
      <p:sp>
        <p:nvSpPr>
          <p:cNvPr id="47" name="Rectangle 46">
            <a:extLst>
              <a:ext uri="{FF2B5EF4-FFF2-40B4-BE49-F238E27FC236}">
                <a16:creationId xmlns:a16="http://schemas.microsoft.com/office/drawing/2014/main" id="{2AB18EC2-87E9-48E5-B296-F062ED76EE5F}"/>
              </a:ext>
            </a:extLst>
          </p:cNvPr>
          <p:cNvSpPr/>
          <p:nvPr/>
        </p:nvSpPr>
        <p:spPr>
          <a:xfrm>
            <a:off x="10423423" y="2570857"/>
            <a:ext cx="1429789" cy="448887"/>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wolf</a:t>
            </a:r>
          </a:p>
        </p:txBody>
      </p:sp>
    </p:spTree>
    <p:extLst>
      <p:ext uri="{BB962C8B-B14F-4D97-AF65-F5344CB8AC3E}">
        <p14:creationId xmlns:p14="http://schemas.microsoft.com/office/powerpoint/2010/main" val="1425875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A2F44A-B679-47BE-BF73-9C898D266F71}"/>
              </a:ext>
            </a:extLst>
          </p:cNvPr>
          <p:cNvSpPr>
            <a:spLocks noGrp="1"/>
          </p:cNvSpPr>
          <p:nvPr>
            <p:ph type="title"/>
          </p:nvPr>
        </p:nvSpPr>
        <p:spPr/>
        <p:txBody>
          <a:bodyPr/>
          <a:lstStyle/>
          <a:p>
            <a:r>
              <a:rPr lang="en-US"/>
              <a:t>Addendum: Flaw in the model</a:t>
            </a:r>
          </a:p>
        </p:txBody>
      </p:sp>
    </p:spTree>
    <p:extLst>
      <p:ext uri="{BB962C8B-B14F-4D97-AF65-F5344CB8AC3E}">
        <p14:creationId xmlns:p14="http://schemas.microsoft.com/office/powerpoint/2010/main" val="24496588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6AC622-0DD9-455D-BBE4-F9626B2848E8}"/>
              </a:ext>
            </a:extLst>
          </p:cNvPr>
          <p:cNvSpPr>
            <a:spLocks noGrp="1"/>
          </p:cNvSpPr>
          <p:nvPr>
            <p:ph type="title"/>
          </p:nvPr>
        </p:nvSpPr>
        <p:spPr/>
        <p:txBody>
          <a:bodyPr/>
          <a:lstStyle/>
          <a:p>
            <a:r>
              <a:rPr lang="en-US"/>
              <a:t>No instance with run 9</a:t>
            </a:r>
          </a:p>
        </p:txBody>
      </p:sp>
      <p:sp>
        <p:nvSpPr>
          <p:cNvPr id="5" name="Rectangle 4">
            <a:extLst>
              <a:ext uri="{FF2B5EF4-FFF2-40B4-BE49-F238E27FC236}">
                <a16:creationId xmlns:a16="http://schemas.microsoft.com/office/drawing/2014/main" id="{E2259DD3-7BED-4B8C-ABA2-073E2C448C1A}"/>
              </a:ext>
            </a:extLst>
          </p:cNvPr>
          <p:cNvSpPr/>
          <p:nvPr/>
        </p:nvSpPr>
        <p:spPr>
          <a:xfrm>
            <a:off x="2066790" y="2379374"/>
            <a:ext cx="1545744"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8</a:t>
            </a:r>
            <a:endParaRPr lang="en-US" sz="2400"/>
          </a:p>
        </p:txBody>
      </p:sp>
      <p:sp>
        <p:nvSpPr>
          <p:cNvPr id="6" name="Rectangle 5">
            <a:extLst>
              <a:ext uri="{FF2B5EF4-FFF2-40B4-BE49-F238E27FC236}">
                <a16:creationId xmlns:a16="http://schemas.microsoft.com/office/drawing/2014/main" id="{82001C8C-08AF-4A51-BD49-762E320066AE}"/>
              </a:ext>
            </a:extLst>
          </p:cNvPr>
          <p:cNvSpPr/>
          <p:nvPr/>
        </p:nvSpPr>
        <p:spPr>
          <a:xfrm>
            <a:off x="2066790" y="3068060"/>
            <a:ext cx="1545744"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9</a:t>
            </a:r>
            <a:endParaRPr lang="en-US" sz="2400"/>
          </a:p>
        </p:txBody>
      </p:sp>
      <p:sp>
        <p:nvSpPr>
          <p:cNvPr id="7" name="Rectangle 6">
            <a:extLst>
              <a:ext uri="{FF2B5EF4-FFF2-40B4-BE49-F238E27FC236}">
                <a16:creationId xmlns:a16="http://schemas.microsoft.com/office/drawing/2014/main" id="{64925A11-A58A-4CA0-8E80-98C4BCCACA23}"/>
              </a:ext>
            </a:extLst>
          </p:cNvPr>
          <p:cNvSpPr/>
          <p:nvPr/>
        </p:nvSpPr>
        <p:spPr>
          <a:xfrm>
            <a:off x="2066790" y="3756746"/>
            <a:ext cx="1701235" cy="461665"/>
          </a:xfrm>
          <a:prstGeom prst="rect">
            <a:avLst/>
          </a:prstGeom>
        </p:spPr>
        <p:txBody>
          <a:bodyPr wrap="non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run</a:t>
            </a:r>
            <a:r>
              <a:rPr lang="en-US" sz="2400">
                <a:latin typeface="Calibri" panose="020F0502020204030204" pitchFamily="34" charset="0"/>
                <a:ea typeface="Calibri" panose="020F0502020204030204" pitchFamily="34" charset="0"/>
                <a:cs typeface="Times New Roman" panose="02020603050405020304" pitchFamily="18" charset="0"/>
              </a:rPr>
              <a:t> {} </a:t>
            </a:r>
            <a:r>
              <a:rPr lang="en-US" sz="2400" b="1">
                <a:latin typeface="Calibri" panose="020F0502020204030204" pitchFamily="34" charset="0"/>
                <a:ea typeface="Calibri" panose="020F0502020204030204" pitchFamily="34" charset="0"/>
                <a:cs typeface="Times New Roman" panose="02020603050405020304" pitchFamily="18" charset="0"/>
              </a:rPr>
              <a:t>for</a:t>
            </a:r>
            <a:r>
              <a:rPr lang="en-US" sz="2400">
                <a:latin typeface="Calibri" panose="020F0502020204030204" pitchFamily="34" charset="0"/>
                <a:ea typeface="Calibri" panose="020F0502020204030204" pitchFamily="34" charset="0"/>
                <a:cs typeface="Times New Roman" panose="02020603050405020304" pitchFamily="18" charset="0"/>
              </a:rPr>
              <a:t> 10</a:t>
            </a:r>
            <a:endParaRPr lang="en-US" sz="2400"/>
          </a:p>
        </p:txBody>
      </p:sp>
      <p:sp>
        <p:nvSpPr>
          <p:cNvPr id="8" name="TextBox 7">
            <a:extLst>
              <a:ext uri="{FF2B5EF4-FFF2-40B4-BE49-F238E27FC236}">
                <a16:creationId xmlns:a16="http://schemas.microsoft.com/office/drawing/2014/main" id="{3A939A71-4E51-428F-8254-BABC0E175AF0}"/>
              </a:ext>
            </a:extLst>
          </p:cNvPr>
          <p:cNvSpPr txBox="1"/>
          <p:nvPr/>
        </p:nvSpPr>
        <p:spPr>
          <a:xfrm>
            <a:off x="3768025" y="2421729"/>
            <a:ext cx="2576090" cy="369332"/>
          </a:xfrm>
          <a:prstGeom prst="rect">
            <a:avLst/>
          </a:prstGeom>
          <a:noFill/>
        </p:spPr>
        <p:txBody>
          <a:bodyPr wrap="none" rtlCol="0">
            <a:spAutoFit/>
          </a:bodyPr>
          <a:lstStyle/>
          <a:p>
            <a:r>
              <a:rPr lang="en-US" b="1">
                <a:solidFill>
                  <a:srgbClr val="92D050"/>
                </a:solidFill>
              </a:rPr>
              <a:t>Instance (solution) found</a:t>
            </a:r>
          </a:p>
        </p:txBody>
      </p:sp>
      <p:sp>
        <p:nvSpPr>
          <p:cNvPr id="9" name="TextBox 8">
            <a:extLst>
              <a:ext uri="{FF2B5EF4-FFF2-40B4-BE49-F238E27FC236}">
                <a16:creationId xmlns:a16="http://schemas.microsoft.com/office/drawing/2014/main" id="{908729EB-6E75-48EE-8D1A-45FBE681AE07}"/>
              </a:ext>
            </a:extLst>
          </p:cNvPr>
          <p:cNvSpPr txBox="1"/>
          <p:nvPr/>
        </p:nvSpPr>
        <p:spPr>
          <a:xfrm>
            <a:off x="3768024" y="3114227"/>
            <a:ext cx="2899896" cy="369332"/>
          </a:xfrm>
          <a:prstGeom prst="rect">
            <a:avLst/>
          </a:prstGeom>
          <a:noFill/>
        </p:spPr>
        <p:txBody>
          <a:bodyPr wrap="none" rtlCol="0">
            <a:spAutoFit/>
          </a:bodyPr>
          <a:lstStyle/>
          <a:p>
            <a:r>
              <a:rPr lang="en-US" b="1" u="sng">
                <a:solidFill>
                  <a:srgbClr val="FF0000"/>
                </a:solidFill>
              </a:rPr>
              <a:t>No</a:t>
            </a:r>
            <a:r>
              <a:rPr lang="en-US" b="1">
                <a:solidFill>
                  <a:srgbClr val="FF0000"/>
                </a:solidFill>
              </a:rPr>
              <a:t> instance (solution) found</a:t>
            </a:r>
          </a:p>
        </p:txBody>
      </p:sp>
      <p:sp>
        <p:nvSpPr>
          <p:cNvPr id="10" name="TextBox 9">
            <a:extLst>
              <a:ext uri="{FF2B5EF4-FFF2-40B4-BE49-F238E27FC236}">
                <a16:creationId xmlns:a16="http://schemas.microsoft.com/office/drawing/2014/main" id="{B419133A-B470-43FA-BAF9-1FA914C1A66A}"/>
              </a:ext>
            </a:extLst>
          </p:cNvPr>
          <p:cNvSpPr txBox="1"/>
          <p:nvPr/>
        </p:nvSpPr>
        <p:spPr>
          <a:xfrm>
            <a:off x="3768024" y="3806725"/>
            <a:ext cx="2576090" cy="369332"/>
          </a:xfrm>
          <a:prstGeom prst="rect">
            <a:avLst/>
          </a:prstGeom>
          <a:noFill/>
        </p:spPr>
        <p:txBody>
          <a:bodyPr wrap="none" rtlCol="0">
            <a:spAutoFit/>
          </a:bodyPr>
          <a:lstStyle/>
          <a:p>
            <a:r>
              <a:rPr lang="en-US" b="1">
                <a:solidFill>
                  <a:srgbClr val="92D050"/>
                </a:solidFill>
              </a:rPr>
              <a:t>Instance (solution) found</a:t>
            </a:r>
          </a:p>
        </p:txBody>
      </p:sp>
    </p:spTree>
    <p:extLst>
      <p:ext uri="{BB962C8B-B14F-4D97-AF65-F5344CB8AC3E}">
        <p14:creationId xmlns:p14="http://schemas.microsoft.com/office/powerpoint/2010/main" val="3305733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B57FDCF-57FF-4A74-9AE6-2C3FED6895B5}"/>
              </a:ext>
            </a:extLst>
          </p:cNvPr>
          <p:cNvSpPr/>
          <p:nvPr/>
        </p:nvSpPr>
        <p:spPr>
          <a:xfrm>
            <a:off x="1086196" y="1320765"/>
            <a:ext cx="10950634" cy="2677656"/>
          </a:xfrm>
          <a:prstGeom prst="rect">
            <a:avLst/>
          </a:prstGeom>
          <a:ln>
            <a:solidFill>
              <a:schemeClr val="bg1">
                <a:lumMod val="75000"/>
              </a:schemeClr>
            </a:solidFill>
          </a:ln>
        </p:spPr>
        <p:txBody>
          <a:bodyPr wrap="square">
            <a:spAutoFit/>
          </a:bodyPr>
          <a:lstStyle/>
          <a:p>
            <a:r>
              <a:rPr lang="en-US" sz="2400" b="1"/>
              <a:t>fact</a:t>
            </a:r>
            <a:r>
              <a:rPr lang="en-US" sz="2400"/>
              <a:t> farmer_might_move_an_item_to_side_1 {</a:t>
            </a:r>
            <a:br>
              <a:rPr lang="en-US" sz="2400"/>
            </a:br>
            <a:r>
              <a:rPr lang="en-US" sz="2400"/>
              <a:t>    </a:t>
            </a:r>
            <a:r>
              <a:rPr lang="en-US" sz="2400" b="1"/>
              <a:t>all</a:t>
            </a:r>
            <a:r>
              <a:rPr lang="en-US" sz="2400"/>
              <a:t> s: Snapshot |</a:t>
            </a:r>
            <a:br>
              <a:rPr lang="en-US" sz="2400"/>
            </a:br>
            <a:r>
              <a:rPr lang="en-US" sz="2400"/>
              <a:t>        farmer </a:t>
            </a:r>
            <a:r>
              <a:rPr lang="en-US" sz="2400" b="1"/>
              <a:t>in</a:t>
            </a:r>
            <a:r>
              <a:rPr lang="en-US" sz="2400"/>
              <a:t> s.prev.side2 =&gt; </a:t>
            </a:r>
            <a:br>
              <a:rPr lang="en-US" sz="2400"/>
            </a:br>
            <a:r>
              <a:rPr lang="en-US" sz="2400"/>
              <a:t>            </a:t>
            </a:r>
            <a:r>
              <a:rPr lang="en-US" sz="2400" b="1"/>
              <a:t>some</a:t>
            </a:r>
            <a:r>
              <a:rPr lang="en-US" sz="2400"/>
              <a:t> i: s.prev.side2 - farmer | </a:t>
            </a:r>
            <a:br>
              <a:rPr lang="en-US" sz="2400"/>
            </a:br>
            <a:r>
              <a:rPr lang="en-US" sz="2400"/>
              <a:t>                ((s.side2 = s.prev.side2 - farmer - i) </a:t>
            </a:r>
            <a:r>
              <a:rPr lang="en-US" sz="2400" b="1"/>
              <a:t>and</a:t>
            </a:r>
            <a:r>
              <a:rPr lang="en-US" sz="2400"/>
              <a:t> (s.side1 = s.prev.side1 + farmer + i)) </a:t>
            </a:r>
            <a:r>
              <a:rPr lang="en-US" sz="2400" b="1"/>
              <a:t>or</a:t>
            </a:r>
            <a:r>
              <a:rPr lang="en-US" sz="2400"/>
              <a:t> </a:t>
            </a:r>
            <a:br>
              <a:rPr lang="en-US" sz="2400"/>
            </a:br>
            <a:r>
              <a:rPr lang="en-US" sz="2400"/>
              <a:t>                ((s.side2 = s.prev.side2 - farmer) </a:t>
            </a:r>
            <a:r>
              <a:rPr lang="en-US" sz="2400" b="1"/>
              <a:t>and</a:t>
            </a:r>
            <a:r>
              <a:rPr lang="en-US" sz="2400"/>
              <a:t> (s.side1 = s.prev.side1 + farmer))</a:t>
            </a:r>
            <a:br>
              <a:rPr lang="en-US" sz="2400"/>
            </a:br>
            <a:r>
              <a:rPr lang="en-US" sz="2400"/>
              <a:t>}</a:t>
            </a:r>
          </a:p>
        </p:txBody>
      </p:sp>
      <p:sp>
        <p:nvSpPr>
          <p:cNvPr id="5" name="TextBox 4">
            <a:extLst>
              <a:ext uri="{FF2B5EF4-FFF2-40B4-BE49-F238E27FC236}">
                <a16:creationId xmlns:a16="http://schemas.microsoft.com/office/drawing/2014/main" id="{7BB1FB3D-13D4-471B-BB9C-7F142707DDB3}"/>
              </a:ext>
            </a:extLst>
          </p:cNvPr>
          <p:cNvSpPr txBox="1"/>
          <p:nvPr/>
        </p:nvSpPr>
        <p:spPr>
          <a:xfrm>
            <a:off x="1363288" y="4422371"/>
            <a:ext cx="9792392" cy="830997"/>
          </a:xfrm>
          <a:prstGeom prst="rect">
            <a:avLst/>
          </a:prstGeom>
          <a:solidFill>
            <a:srgbClr val="FFFF00"/>
          </a:solidFill>
        </p:spPr>
        <p:txBody>
          <a:bodyPr wrap="square" rtlCol="0">
            <a:spAutoFit/>
          </a:bodyPr>
          <a:lstStyle/>
          <a:p>
            <a:r>
              <a:rPr lang="en-US" sz="2400"/>
              <a:t>This says that if the farmer was on side2 in the previous snapshot, then the farmer must move to side1 in this snapshot.</a:t>
            </a:r>
          </a:p>
        </p:txBody>
      </p:sp>
    </p:spTree>
    <p:extLst>
      <p:ext uri="{BB962C8B-B14F-4D97-AF65-F5344CB8AC3E}">
        <p14:creationId xmlns:p14="http://schemas.microsoft.com/office/powerpoint/2010/main" val="2672905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C2C703D-E749-47B1-8069-6047EF2F1F5C}"/>
              </a:ext>
            </a:extLst>
          </p:cNvPr>
          <p:cNvSpPr/>
          <p:nvPr/>
        </p:nvSpPr>
        <p:spPr>
          <a:xfrm>
            <a:off x="1352203" y="1215591"/>
            <a:ext cx="8107681" cy="2308324"/>
          </a:xfrm>
          <a:prstGeom prst="rect">
            <a:avLst/>
          </a:prstGeom>
          <a:ln>
            <a:solidFill>
              <a:schemeClr val="bg1">
                <a:lumMod val="75000"/>
              </a:schemeClr>
            </a:solidFill>
          </a:ln>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fact</a:t>
            </a:r>
            <a:r>
              <a:rPr lang="en-US" sz="2400">
                <a:latin typeface="Calibri" panose="020F0502020204030204" pitchFamily="34" charset="0"/>
                <a:ea typeface="Calibri" panose="020F0502020204030204" pitchFamily="34" charset="0"/>
                <a:cs typeface="Times New Roman" panose="02020603050405020304" pitchFamily="18" charset="0"/>
              </a:rPr>
              <a:t> goat_cabbage_and_wolf_remain_on_side2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a:t>
            </a:r>
            <a:r>
              <a:rPr lang="en-US" sz="2400" b="1">
                <a:latin typeface="Calibri" panose="020F0502020204030204" pitchFamily="34" charset="0"/>
                <a:ea typeface="Calibri" panose="020F0502020204030204" pitchFamily="34" charset="0"/>
                <a:cs typeface="Times New Roman" panose="02020603050405020304" pitchFamily="18" charset="0"/>
              </a:rPr>
              <a:t>all</a:t>
            </a:r>
            <a:r>
              <a:rPr lang="en-US" sz="2400">
                <a:latin typeface="Calibri" panose="020F0502020204030204" pitchFamily="34" charset="0"/>
                <a:ea typeface="Calibri" panose="020F0502020204030204" pitchFamily="34" charset="0"/>
                <a:cs typeface="Times New Roman" panose="02020603050405020304" pitchFamily="18" charset="0"/>
              </a:rPr>
              <a:t> s: Snapshot - first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(s.prev.side2 = farmer + goat + cabbage + wolf) =&gt;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(s.side2 = farmer + goat + cabbage + wolf) </a:t>
            </a:r>
            <a:r>
              <a:rPr lang="en-US" sz="2400" b="1">
                <a:latin typeface="Calibri" panose="020F0502020204030204" pitchFamily="34" charset="0"/>
                <a:ea typeface="Calibri" panose="020F0502020204030204" pitchFamily="34" charset="0"/>
                <a:cs typeface="Times New Roman" panose="02020603050405020304" pitchFamily="18" charset="0"/>
              </a:rPr>
              <a:t>and</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(s.side1 = </a:t>
            </a:r>
            <a:r>
              <a:rPr lang="en-US" sz="2400" b="1">
                <a:latin typeface="Calibri" panose="020F0502020204030204" pitchFamily="34" charset="0"/>
                <a:ea typeface="Calibri" panose="020F0502020204030204" pitchFamily="34" charset="0"/>
                <a:cs typeface="Times New Roman" panose="02020603050405020304" pitchFamily="18" charset="0"/>
              </a:rPr>
              <a:t>none</a:t>
            </a:r>
            <a:r>
              <a:rPr lang="en-US" sz="2400">
                <a:latin typeface="Calibri" panose="020F0502020204030204" pitchFamily="34" charset="0"/>
                <a:ea typeface="Calibri" panose="020F0502020204030204" pitchFamily="34" charset="0"/>
                <a:cs typeface="Times New Roman" panose="02020603050405020304" pitchFamily="18" charset="0"/>
              </a:rPr>
              <a:t>)</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3" name="TextBox 2">
            <a:extLst>
              <a:ext uri="{FF2B5EF4-FFF2-40B4-BE49-F238E27FC236}">
                <a16:creationId xmlns:a16="http://schemas.microsoft.com/office/drawing/2014/main" id="{8360DA6C-6EFE-4B44-BABF-1C1B8E8FF004}"/>
              </a:ext>
            </a:extLst>
          </p:cNvPr>
          <p:cNvSpPr txBox="1"/>
          <p:nvPr/>
        </p:nvSpPr>
        <p:spPr>
          <a:xfrm>
            <a:off x="1363288" y="4422371"/>
            <a:ext cx="9792392" cy="1200329"/>
          </a:xfrm>
          <a:prstGeom prst="rect">
            <a:avLst/>
          </a:prstGeom>
          <a:solidFill>
            <a:srgbClr val="FFFF00"/>
          </a:solidFill>
        </p:spPr>
        <p:txBody>
          <a:bodyPr wrap="square" rtlCol="0">
            <a:spAutoFit/>
          </a:bodyPr>
          <a:lstStyle/>
          <a:p>
            <a:r>
              <a:rPr lang="en-US" sz="2400"/>
              <a:t>This says that if the farmer was on side2 in the previous snapshot along with the goat, cabbage, and wolf, then the farmer must </a:t>
            </a:r>
            <a:r>
              <a:rPr lang="en-US" sz="2400" u="sng"/>
              <a:t>not</a:t>
            </a:r>
            <a:r>
              <a:rPr lang="en-US" sz="2400"/>
              <a:t> move to side1 in this snapshot.</a:t>
            </a:r>
          </a:p>
        </p:txBody>
      </p:sp>
    </p:spTree>
    <p:extLst>
      <p:ext uri="{BB962C8B-B14F-4D97-AF65-F5344CB8AC3E}">
        <p14:creationId xmlns:p14="http://schemas.microsoft.com/office/powerpoint/2010/main" val="41548634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4278BE-F39A-461A-9385-A5C30EFC129B}"/>
              </a:ext>
            </a:extLst>
          </p:cNvPr>
          <p:cNvSpPr txBox="1"/>
          <p:nvPr/>
        </p:nvSpPr>
        <p:spPr>
          <a:xfrm>
            <a:off x="1413164" y="1479665"/>
            <a:ext cx="9792392" cy="830997"/>
          </a:xfrm>
          <a:prstGeom prst="rect">
            <a:avLst/>
          </a:prstGeom>
          <a:solidFill>
            <a:srgbClr val="FFFF00"/>
          </a:solidFill>
        </p:spPr>
        <p:txBody>
          <a:bodyPr wrap="square" rtlCol="0">
            <a:spAutoFit/>
          </a:bodyPr>
          <a:lstStyle/>
          <a:p>
            <a:r>
              <a:rPr lang="en-US" sz="2400"/>
              <a:t>This says that if the farmer was on side2 in the previous snapshot, then the farmer </a:t>
            </a:r>
            <a:r>
              <a:rPr lang="en-US" sz="2400" u="sng"/>
              <a:t>must move to side1 </a:t>
            </a:r>
            <a:r>
              <a:rPr lang="en-US" sz="2400"/>
              <a:t>in this snapshot.</a:t>
            </a:r>
          </a:p>
        </p:txBody>
      </p:sp>
      <p:sp>
        <p:nvSpPr>
          <p:cNvPr id="3" name="TextBox 2">
            <a:extLst>
              <a:ext uri="{FF2B5EF4-FFF2-40B4-BE49-F238E27FC236}">
                <a16:creationId xmlns:a16="http://schemas.microsoft.com/office/drawing/2014/main" id="{7107AED5-0A67-48A2-AA8A-1B33DEFD1003}"/>
              </a:ext>
            </a:extLst>
          </p:cNvPr>
          <p:cNvSpPr txBox="1"/>
          <p:nvPr/>
        </p:nvSpPr>
        <p:spPr>
          <a:xfrm>
            <a:off x="1363288" y="4422371"/>
            <a:ext cx="9792392" cy="1200329"/>
          </a:xfrm>
          <a:prstGeom prst="rect">
            <a:avLst/>
          </a:prstGeom>
          <a:solidFill>
            <a:srgbClr val="FFFF00"/>
          </a:solidFill>
        </p:spPr>
        <p:txBody>
          <a:bodyPr wrap="square" rtlCol="0">
            <a:spAutoFit/>
          </a:bodyPr>
          <a:lstStyle/>
          <a:p>
            <a:r>
              <a:rPr lang="en-US" sz="2400"/>
              <a:t>This says that if the farmer was on side2 in the previous snapshot along with the goat, cabbage, and wolf, then the farmer </a:t>
            </a:r>
            <a:r>
              <a:rPr lang="en-US" sz="2400" u="sng"/>
              <a:t>must not move to side1</a:t>
            </a:r>
            <a:r>
              <a:rPr lang="en-US" sz="2400"/>
              <a:t> in this snapshot.</a:t>
            </a:r>
          </a:p>
        </p:txBody>
      </p:sp>
      <p:sp>
        <p:nvSpPr>
          <p:cNvPr id="4" name="TextBox 3">
            <a:extLst>
              <a:ext uri="{FF2B5EF4-FFF2-40B4-BE49-F238E27FC236}">
                <a16:creationId xmlns:a16="http://schemas.microsoft.com/office/drawing/2014/main" id="{CCEF3769-6982-4662-A78A-35652F3425E8}"/>
              </a:ext>
            </a:extLst>
          </p:cNvPr>
          <p:cNvSpPr txBox="1"/>
          <p:nvPr/>
        </p:nvSpPr>
        <p:spPr>
          <a:xfrm>
            <a:off x="4505498" y="3135684"/>
            <a:ext cx="2020105" cy="461665"/>
          </a:xfrm>
          <a:prstGeom prst="rect">
            <a:avLst/>
          </a:prstGeom>
          <a:solidFill>
            <a:srgbClr val="FF0000"/>
          </a:solidFill>
        </p:spPr>
        <p:txBody>
          <a:bodyPr wrap="none" rtlCol="0">
            <a:spAutoFit/>
          </a:bodyPr>
          <a:lstStyle/>
          <a:p>
            <a:r>
              <a:rPr lang="en-US" sz="2400" b="1">
                <a:solidFill>
                  <a:schemeClr val="bg1"/>
                </a:solidFill>
              </a:rPr>
              <a:t>Contradiction!</a:t>
            </a:r>
          </a:p>
        </p:txBody>
      </p:sp>
      <p:sp>
        <p:nvSpPr>
          <p:cNvPr id="5" name="Arrow: Down 4">
            <a:extLst>
              <a:ext uri="{FF2B5EF4-FFF2-40B4-BE49-F238E27FC236}">
                <a16:creationId xmlns:a16="http://schemas.microsoft.com/office/drawing/2014/main" id="{55F9F385-D983-453F-A0E4-2CCDD29E239B}"/>
              </a:ext>
            </a:extLst>
          </p:cNvPr>
          <p:cNvSpPr/>
          <p:nvPr/>
        </p:nvSpPr>
        <p:spPr>
          <a:xfrm>
            <a:off x="5320145" y="3724102"/>
            <a:ext cx="498764" cy="698269"/>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Down 5">
            <a:extLst>
              <a:ext uri="{FF2B5EF4-FFF2-40B4-BE49-F238E27FC236}">
                <a16:creationId xmlns:a16="http://schemas.microsoft.com/office/drawing/2014/main" id="{8B7A840D-E44F-429F-9C5E-724F3025A7B4}"/>
              </a:ext>
            </a:extLst>
          </p:cNvPr>
          <p:cNvSpPr/>
          <p:nvPr/>
        </p:nvSpPr>
        <p:spPr>
          <a:xfrm flipV="1">
            <a:off x="5320145" y="2360538"/>
            <a:ext cx="498764" cy="698269"/>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9049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978C7-9030-4B52-BDA9-9733EC6F164B}"/>
              </a:ext>
            </a:extLst>
          </p:cNvPr>
          <p:cNvSpPr>
            <a:spLocks noGrp="1"/>
          </p:cNvSpPr>
          <p:nvPr>
            <p:ph type="title"/>
          </p:nvPr>
        </p:nvSpPr>
        <p:spPr/>
        <p:txBody>
          <a:bodyPr/>
          <a:lstStyle/>
          <a:p>
            <a:r>
              <a:rPr lang="en-US"/>
              <a:t>Solution</a:t>
            </a:r>
          </a:p>
        </p:txBody>
      </p:sp>
      <p:sp>
        <p:nvSpPr>
          <p:cNvPr id="3" name="Rectangle 2">
            <a:extLst>
              <a:ext uri="{FF2B5EF4-FFF2-40B4-BE49-F238E27FC236}">
                <a16:creationId xmlns:a16="http://schemas.microsoft.com/office/drawing/2014/main" id="{C041B8D6-79F9-490E-92D8-D571C43CEDDD}"/>
              </a:ext>
            </a:extLst>
          </p:cNvPr>
          <p:cNvSpPr/>
          <p:nvPr/>
        </p:nvSpPr>
        <p:spPr>
          <a:xfrm>
            <a:off x="581891" y="1320765"/>
            <a:ext cx="11454939" cy="3046988"/>
          </a:xfrm>
          <a:prstGeom prst="rect">
            <a:avLst/>
          </a:prstGeom>
          <a:ln>
            <a:solidFill>
              <a:schemeClr val="bg1">
                <a:lumMod val="75000"/>
              </a:schemeClr>
            </a:solidFill>
          </a:ln>
        </p:spPr>
        <p:txBody>
          <a:bodyPr wrap="square">
            <a:spAutoFit/>
          </a:bodyPr>
          <a:lstStyle/>
          <a:p>
            <a:r>
              <a:rPr lang="en-US" sz="2400" b="1"/>
              <a:t>fact</a:t>
            </a:r>
            <a:r>
              <a:rPr lang="en-US" sz="2400"/>
              <a:t> farmer_might_move_an_item_to_side_1 {</a:t>
            </a:r>
            <a:br>
              <a:rPr lang="en-US" sz="2400"/>
            </a:br>
            <a:r>
              <a:rPr lang="en-US" sz="2400"/>
              <a:t>    </a:t>
            </a:r>
            <a:r>
              <a:rPr lang="en-US" sz="2400" b="1"/>
              <a:t>all</a:t>
            </a:r>
            <a:r>
              <a:rPr lang="en-US" sz="2400"/>
              <a:t> s: Snapshot |</a:t>
            </a:r>
          </a:p>
          <a:p>
            <a:r>
              <a:rPr lang="en-US" sz="2400"/>
              <a:t>        (s.prev.side2 != farmer + goat + cabbage + wolf) =&gt;      </a:t>
            </a:r>
            <a:r>
              <a:rPr lang="en-US" sz="2400">
                <a:solidFill>
                  <a:schemeClr val="bg1">
                    <a:lumMod val="65000"/>
                  </a:schemeClr>
                </a:solidFill>
              </a:rPr>
              <a:t>// Add this line</a:t>
            </a:r>
            <a:br>
              <a:rPr lang="en-US" sz="2400"/>
            </a:br>
            <a:r>
              <a:rPr lang="en-US" sz="2400"/>
              <a:t>            farmer </a:t>
            </a:r>
            <a:r>
              <a:rPr lang="en-US" sz="2400" b="1"/>
              <a:t>in</a:t>
            </a:r>
            <a:r>
              <a:rPr lang="en-US" sz="2400"/>
              <a:t> s.prev.side2 =&gt; </a:t>
            </a:r>
            <a:br>
              <a:rPr lang="en-US" sz="2400"/>
            </a:br>
            <a:r>
              <a:rPr lang="en-US" sz="2400"/>
              <a:t>                </a:t>
            </a:r>
            <a:r>
              <a:rPr lang="en-US" sz="2400" b="1"/>
              <a:t>some</a:t>
            </a:r>
            <a:r>
              <a:rPr lang="en-US" sz="2400"/>
              <a:t> i: s.prev.side2 - farmer | </a:t>
            </a:r>
            <a:br>
              <a:rPr lang="en-US" sz="2400"/>
            </a:br>
            <a:r>
              <a:rPr lang="en-US" sz="2400"/>
              <a:t>                    ((s.side2 = s.prev.side2 - farmer - i) </a:t>
            </a:r>
            <a:r>
              <a:rPr lang="en-US" sz="2400" b="1"/>
              <a:t>and</a:t>
            </a:r>
            <a:r>
              <a:rPr lang="en-US" sz="2400"/>
              <a:t> (s.side1 = s.prev.side1 + farmer + i)) </a:t>
            </a:r>
            <a:r>
              <a:rPr lang="en-US" sz="2400" b="1"/>
              <a:t>or</a:t>
            </a:r>
            <a:r>
              <a:rPr lang="en-US" sz="2400"/>
              <a:t> </a:t>
            </a:r>
            <a:br>
              <a:rPr lang="en-US" sz="2400"/>
            </a:br>
            <a:r>
              <a:rPr lang="en-US" sz="2400"/>
              <a:t>                    ((s.side2 = s.prev.side2 - farmer) </a:t>
            </a:r>
            <a:r>
              <a:rPr lang="en-US" sz="2400" b="1"/>
              <a:t>and</a:t>
            </a:r>
            <a:r>
              <a:rPr lang="en-US" sz="2400"/>
              <a:t> (s.side1 = s.prev.side1 + farmer))</a:t>
            </a:r>
            <a:br>
              <a:rPr lang="en-US" sz="2400"/>
            </a:br>
            <a:r>
              <a:rPr lang="en-US" sz="2400"/>
              <a:t>}</a:t>
            </a:r>
          </a:p>
        </p:txBody>
      </p:sp>
      <p:sp>
        <p:nvSpPr>
          <p:cNvPr id="4" name="TextBox 3">
            <a:extLst>
              <a:ext uri="{FF2B5EF4-FFF2-40B4-BE49-F238E27FC236}">
                <a16:creationId xmlns:a16="http://schemas.microsoft.com/office/drawing/2014/main" id="{BF0E443D-7411-4060-8499-67D2C4BEC028}"/>
              </a:ext>
            </a:extLst>
          </p:cNvPr>
          <p:cNvSpPr txBox="1"/>
          <p:nvPr/>
        </p:nvSpPr>
        <p:spPr>
          <a:xfrm>
            <a:off x="581891" y="5026388"/>
            <a:ext cx="9792392" cy="1200329"/>
          </a:xfrm>
          <a:prstGeom prst="rect">
            <a:avLst/>
          </a:prstGeom>
          <a:solidFill>
            <a:srgbClr val="FFFF00"/>
          </a:solidFill>
        </p:spPr>
        <p:txBody>
          <a:bodyPr wrap="square" rtlCol="0">
            <a:spAutoFit/>
          </a:bodyPr>
          <a:lstStyle/>
          <a:p>
            <a:r>
              <a:rPr lang="en-US" sz="2400"/>
              <a:t>This says that if the previous snapshot hasn’t arrived at the solution, then …</a:t>
            </a:r>
            <a:br>
              <a:rPr lang="en-US" sz="2400"/>
            </a:br>
            <a:r>
              <a:rPr lang="en-US" sz="2400"/>
              <a:t>if the farmer was on side2 in the previous snapshot, then the farmer must move to side1 in this snapshot.</a:t>
            </a:r>
          </a:p>
        </p:txBody>
      </p:sp>
    </p:spTree>
    <p:extLst>
      <p:ext uri="{BB962C8B-B14F-4D97-AF65-F5344CB8AC3E}">
        <p14:creationId xmlns:p14="http://schemas.microsoft.com/office/powerpoint/2010/main" val="2595956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0BFA3-E150-4232-AEF4-AD53D50FB228}"/>
              </a:ext>
            </a:extLst>
          </p:cNvPr>
          <p:cNvSpPr>
            <a:spLocks noGrp="1"/>
          </p:cNvSpPr>
          <p:nvPr>
            <p:ph type="title"/>
          </p:nvPr>
        </p:nvSpPr>
        <p:spPr/>
        <p:txBody>
          <a:bodyPr/>
          <a:lstStyle/>
          <a:p>
            <a:r>
              <a:rPr lang="en-US"/>
              <a:t>List the constraints</a:t>
            </a:r>
          </a:p>
        </p:txBody>
      </p:sp>
      <p:sp>
        <p:nvSpPr>
          <p:cNvPr id="3" name="Content Placeholder 2">
            <a:extLst>
              <a:ext uri="{FF2B5EF4-FFF2-40B4-BE49-F238E27FC236}">
                <a16:creationId xmlns:a16="http://schemas.microsoft.com/office/drawing/2014/main" id="{20F385B1-7CCC-4F2A-A553-4CD0551377BD}"/>
              </a:ext>
            </a:extLst>
          </p:cNvPr>
          <p:cNvSpPr>
            <a:spLocks noGrp="1"/>
          </p:cNvSpPr>
          <p:nvPr>
            <p:ph idx="1"/>
          </p:nvPr>
        </p:nvSpPr>
        <p:spPr/>
        <p:txBody>
          <a:bodyPr/>
          <a:lstStyle/>
          <a:p>
            <a:pPr lvl="0"/>
            <a:r>
              <a:rPr lang="en-US" b="1"/>
              <a:t>Constraint: </a:t>
            </a:r>
            <a:r>
              <a:rPr lang="en-US"/>
              <a:t>Farmer can ferry only one item at a time.</a:t>
            </a:r>
          </a:p>
          <a:p>
            <a:pPr lvl="0"/>
            <a:r>
              <a:rPr lang="en-US" b="1"/>
              <a:t>Constraint: </a:t>
            </a:r>
            <a:r>
              <a:rPr lang="en-US"/>
              <a:t>Cannot leave the goat and cabbage alone together.</a:t>
            </a:r>
          </a:p>
          <a:p>
            <a:pPr lvl="0"/>
            <a:r>
              <a:rPr lang="en-US" b="1"/>
              <a:t>Constraint: </a:t>
            </a:r>
            <a:r>
              <a:rPr lang="en-US"/>
              <a:t>Cannot leave the goat and wolf alone together.</a:t>
            </a:r>
          </a:p>
        </p:txBody>
      </p:sp>
    </p:spTree>
    <p:extLst>
      <p:ext uri="{BB962C8B-B14F-4D97-AF65-F5344CB8AC3E}">
        <p14:creationId xmlns:p14="http://schemas.microsoft.com/office/powerpoint/2010/main" val="37314864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When to model?</a:t>
            </a:r>
          </a:p>
        </p:txBody>
      </p:sp>
      <p:sp>
        <p:nvSpPr>
          <p:cNvPr id="3" name="Content Placeholder 2"/>
          <p:cNvSpPr>
            <a:spLocks noGrp="1"/>
          </p:cNvSpPr>
          <p:nvPr>
            <p:ph idx="1"/>
          </p:nvPr>
        </p:nvSpPr>
        <p:spPr>
          <a:xfrm>
            <a:off x="838200" y="1825625"/>
            <a:ext cx="10515600" cy="2363990"/>
          </a:xfrm>
        </p:spPr>
        <p:txBody>
          <a:bodyPr/>
          <a:lstStyle/>
          <a:p>
            <a:r>
              <a:rPr lang="en-US"/>
              <a:t>Model things that are particularly intricate. </a:t>
            </a:r>
          </a:p>
          <a:p>
            <a:r>
              <a:rPr lang="en-US"/>
              <a:t>Most people underestimate the intricacy of problems, so modeling should be applied more broadly. [Daniel Jackson]</a:t>
            </a:r>
          </a:p>
        </p:txBody>
      </p:sp>
      <p:sp>
        <p:nvSpPr>
          <p:cNvPr id="4" name="AutoShape 57">
            <a:extLst>
              <a:ext uri="{FF2B5EF4-FFF2-40B4-BE49-F238E27FC236}">
                <a16:creationId xmlns:a16="http://schemas.microsoft.com/office/drawing/2014/main" id="{9A93E7AD-5C23-44FC-B8B8-D4D6843B6813}"/>
              </a:ext>
            </a:extLst>
          </p:cNvPr>
          <p:cNvSpPr>
            <a:spLocks noChangeArrowheads="1"/>
          </p:cNvSpPr>
          <p:nvPr/>
        </p:nvSpPr>
        <p:spPr bwMode="auto">
          <a:xfrm>
            <a:off x="10657551" y="5714510"/>
            <a:ext cx="954088" cy="733425"/>
          </a:xfrm>
          <a:prstGeom prst="cloudCallout">
            <a:avLst>
              <a:gd name="adj1" fmla="val -51333"/>
              <a:gd name="adj2" fmla="val 73810"/>
            </a:avLst>
          </a:prstGeom>
          <a:solidFill>
            <a:schemeClr val="bg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SzPct val="100000"/>
              <a:buChar char="•"/>
              <a:defRPr sz="3200">
                <a:solidFill>
                  <a:schemeClr val="tx1"/>
                </a:solidFill>
                <a:latin typeface="Times New Roman" panose="02020603050405020304" pitchFamily="18" charset="0"/>
              </a:defRPr>
            </a:lvl1pPr>
            <a:lvl2pPr marL="742950" indent="-285750">
              <a:spcBef>
                <a:spcPct val="20000"/>
              </a:spcBef>
              <a:buSzPct val="100000"/>
              <a:buChar char="–"/>
              <a:defRPr sz="2800">
                <a:solidFill>
                  <a:schemeClr val="tx1"/>
                </a:solidFill>
                <a:latin typeface="Times New Roman" panose="02020603050405020304" pitchFamily="18" charset="0"/>
              </a:defRPr>
            </a:lvl2pPr>
            <a:lvl3pPr marL="1143000" indent="-228600">
              <a:spcBef>
                <a:spcPct val="20000"/>
              </a:spcBef>
              <a:buSzPct val="100000"/>
              <a:buChar char="•"/>
              <a:defRPr sz="2400">
                <a:solidFill>
                  <a:schemeClr val="tx1"/>
                </a:solidFill>
                <a:latin typeface="Times New Roman" panose="02020603050405020304" pitchFamily="18" charset="0"/>
              </a:defRPr>
            </a:lvl3pPr>
            <a:lvl4pPr marL="1600200" indent="-228600">
              <a:spcBef>
                <a:spcPct val="20000"/>
              </a:spcBef>
              <a:buSzPct val="100000"/>
              <a:buChar char="–"/>
              <a:defRPr sz="2000">
                <a:solidFill>
                  <a:schemeClr val="tx1"/>
                </a:solidFill>
                <a:latin typeface="Times New Roman" panose="02020603050405020304" pitchFamily="18" charset="0"/>
              </a:defRPr>
            </a:lvl4pPr>
            <a:lvl5pPr marL="2057400" indent="-228600">
              <a:spcBef>
                <a:spcPct val="20000"/>
              </a:spcBef>
              <a:buSzPct val="10000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9pPr>
          </a:lstStyle>
          <a:p>
            <a:pPr algn="ctr">
              <a:spcBef>
                <a:spcPct val="0"/>
              </a:spcBef>
              <a:buSzTx/>
              <a:buFontTx/>
              <a:buNone/>
            </a:pPr>
            <a:endParaRPr lang="en-US" altLang="en-US" sz="1600"/>
          </a:p>
        </p:txBody>
      </p:sp>
      <p:sp>
        <p:nvSpPr>
          <p:cNvPr id="5" name="Text Box 58">
            <a:extLst>
              <a:ext uri="{FF2B5EF4-FFF2-40B4-BE49-F238E27FC236}">
                <a16:creationId xmlns:a16="http://schemas.microsoft.com/office/drawing/2014/main" id="{3804B4F1-73D8-4EE4-8079-09D033643AD4}"/>
              </a:ext>
            </a:extLst>
          </p:cNvPr>
          <p:cNvSpPr txBox="1">
            <a:spLocks noChangeArrowheads="1"/>
          </p:cNvSpPr>
          <p:nvPr/>
        </p:nvSpPr>
        <p:spPr bwMode="auto">
          <a:xfrm>
            <a:off x="10797251" y="5857385"/>
            <a:ext cx="72231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SzPct val="100000"/>
              <a:buChar char="•"/>
              <a:defRPr sz="3200">
                <a:solidFill>
                  <a:schemeClr val="tx1"/>
                </a:solidFill>
                <a:latin typeface="Times New Roman" panose="02020603050405020304" pitchFamily="18" charset="0"/>
              </a:defRPr>
            </a:lvl1pPr>
            <a:lvl2pPr marL="742950" indent="-285750">
              <a:spcBef>
                <a:spcPct val="20000"/>
              </a:spcBef>
              <a:buSzPct val="100000"/>
              <a:buChar char="–"/>
              <a:defRPr sz="2800">
                <a:solidFill>
                  <a:schemeClr val="tx1"/>
                </a:solidFill>
                <a:latin typeface="Times New Roman" panose="02020603050405020304" pitchFamily="18" charset="0"/>
              </a:defRPr>
            </a:lvl2pPr>
            <a:lvl3pPr marL="1143000" indent="-228600">
              <a:spcBef>
                <a:spcPct val="20000"/>
              </a:spcBef>
              <a:buSzPct val="100000"/>
              <a:buChar char="•"/>
              <a:defRPr sz="2400">
                <a:solidFill>
                  <a:schemeClr val="tx1"/>
                </a:solidFill>
                <a:latin typeface="Times New Roman" panose="02020603050405020304" pitchFamily="18" charset="0"/>
              </a:defRPr>
            </a:lvl3pPr>
            <a:lvl4pPr marL="1600200" indent="-228600">
              <a:spcBef>
                <a:spcPct val="20000"/>
              </a:spcBef>
              <a:buSzPct val="100000"/>
              <a:buChar char="–"/>
              <a:defRPr sz="2000">
                <a:solidFill>
                  <a:schemeClr val="tx1"/>
                </a:solidFill>
                <a:latin typeface="Times New Roman" panose="02020603050405020304" pitchFamily="18" charset="0"/>
              </a:defRPr>
            </a:lvl4pPr>
            <a:lvl5pPr marL="2057400" indent="-228600">
              <a:spcBef>
                <a:spcPct val="20000"/>
              </a:spcBef>
              <a:buSzPct val="100000"/>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SzPct val="100000"/>
              <a:buChar char="•"/>
              <a:defRPr sz="2000">
                <a:solidFill>
                  <a:schemeClr val="tx1"/>
                </a:solidFill>
                <a:latin typeface="Times New Roman" panose="02020603050405020304" pitchFamily="18" charset="0"/>
              </a:defRPr>
            </a:lvl9pPr>
          </a:lstStyle>
          <a:p>
            <a:pPr algn="ctr">
              <a:spcBef>
                <a:spcPct val="0"/>
              </a:spcBef>
              <a:buSzTx/>
              <a:buFontTx/>
              <a:buNone/>
            </a:pPr>
            <a:r>
              <a:rPr lang="en-US" altLang="en-US" sz="1200"/>
              <a:t>Do Lab1</a:t>
            </a:r>
            <a:endParaRPr lang="en-US" altLang="en-US" sz="1600"/>
          </a:p>
        </p:txBody>
      </p:sp>
    </p:spTree>
    <p:extLst>
      <p:ext uri="{BB962C8B-B14F-4D97-AF65-F5344CB8AC3E}">
        <p14:creationId xmlns:p14="http://schemas.microsoft.com/office/powerpoint/2010/main" val="2297027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9D3C0-5C54-488F-B6A0-C2A3E9E1DF0F}"/>
              </a:ext>
            </a:extLst>
          </p:cNvPr>
          <p:cNvSpPr>
            <a:spLocks noGrp="1"/>
          </p:cNvSpPr>
          <p:nvPr>
            <p:ph type="title"/>
          </p:nvPr>
        </p:nvSpPr>
        <p:spPr/>
        <p:txBody>
          <a:bodyPr/>
          <a:lstStyle/>
          <a:p>
            <a:r>
              <a:rPr lang="en-US"/>
              <a:t>Alloy found two solutions. Here is one of them:</a:t>
            </a:r>
          </a:p>
        </p:txBody>
      </p:sp>
      <p:pic>
        <p:nvPicPr>
          <p:cNvPr id="5" name="Picture 4">
            <a:extLst>
              <a:ext uri="{FF2B5EF4-FFF2-40B4-BE49-F238E27FC236}">
                <a16:creationId xmlns:a16="http://schemas.microsoft.com/office/drawing/2014/main" id="{61231A68-DDFF-44FD-A725-25A3504562A4}"/>
              </a:ext>
            </a:extLst>
          </p:cNvPr>
          <p:cNvPicPr>
            <a:picLocks noChangeAspect="1"/>
          </p:cNvPicPr>
          <p:nvPr/>
        </p:nvPicPr>
        <p:blipFill>
          <a:blip r:embed="rId2"/>
          <a:stretch>
            <a:fillRect/>
          </a:stretch>
        </p:blipFill>
        <p:spPr>
          <a:xfrm>
            <a:off x="1691258" y="1690688"/>
            <a:ext cx="8809484" cy="4755292"/>
          </a:xfrm>
          <a:prstGeom prst="rect">
            <a:avLst/>
          </a:prstGeom>
        </p:spPr>
      </p:pic>
    </p:spTree>
    <p:extLst>
      <p:ext uri="{BB962C8B-B14F-4D97-AF65-F5344CB8AC3E}">
        <p14:creationId xmlns:p14="http://schemas.microsoft.com/office/powerpoint/2010/main" val="2649641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594E2-4ACC-4507-8E5F-CFF741ED6B3A}"/>
              </a:ext>
            </a:extLst>
          </p:cNvPr>
          <p:cNvSpPr>
            <a:spLocks noGrp="1"/>
          </p:cNvSpPr>
          <p:nvPr>
            <p:ph type="title"/>
          </p:nvPr>
        </p:nvSpPr>
        <p:spPr/>
        <p:txBody>
          <a:bodyPr/>
          <a:lstStyle/>
          <a:p>
            <a:r>
              <a:rPr lang="en-US"/>
              <a:t>Solution (cont.)</a:t>
            </a:r>
          </a:p>
        </p:txBody>
      </p:sp>
      <p:grpSp>
        <p:nvGrpSpPr>
          <p:cNvPr id="3" name="Group 2">
            <a:extLst>
              <a:ext uri="{FF2B5EF4-FFF2-40B4-BE49-F238E27FC236}">
                <a16:creationId xmlns:a16="http://schemas.microsoft.com/office/drawing/2014/main" id="{61EAEB83-5B55-4094-A69C-9C2DF09783DF}"/>
              </a:ext>
            </a:extLst>
          </p:cNvPr>
          <p:cNvGrpSpPr/>
          <p:nvPr/>
        </p:nvGrpSpPr>
        <p:grpSpPr>
          <a:xfrm>
            <a:off x="1266352" y="1690688"/>
            <a:ext cx="8883696" cy="4693266"/>
            <a:chOff x="1332854" y="4479880"/>
            <a:chExt cx="8883696" cy="4693266"/>
          </a:xfrm>
        </p:grpSpPr>
        <p:sp>
          <p:nvSpPr>
            <p:cNvPr id="4" name="Rectangle 3">
              <a:extLst>
                <a:ext uri="{FF2B5EF4-FFF2-40B4-BE49-F238E27FC236}">
                  <a16:creationId xmlns:a16="http://schemas.microsoft.com/office/drawing/2014/main" id="{5077E440-56D0-45E4-A908-AC83CC7874DE}"/>
                </a:ext>
              </a:extLst>
            </p:cNvPr>
            <p:cNvSpPr/>
            <p:nvPr/>
          </p:nvSpPr>
          <p:spPr>
            <a:xfrm>
              <a:off x="1332854" y="5343050"/>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0055647D-8959-483D-83E5-93DDC35890C0}"/>
                </a:ext>
              </a:extLst>
            </p:cNvPr>
            <p:cNvCxnSpPr>
              <a:cxnSpLocks/>
            </p:cNvCxnSpPr>
            <p:nvPr/>
          </p:nvCxnSpPr>
          <p:spPr>
            <a:xfrm>
              <a:off x="3161654" y="5002087"/>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D6C3F7E-0962-480A-BF14-BDB3345DD507}"/>
                </a:ext>
              </a:extLst>
            </p:cNvPr>
            <p:cNvSpPr txBox="1"/>
            <p:nvPr/>
          </p:nvSpPr>
          <p:spPr>
            <a:xfrm>
              <a:off x="1941444" y="5081440"/>
              <a:ext cx="487634" cy="261610"/>
            </a:xfrm>
            <a:prstGeom prst="rect">
              <a:avLst/>
            </a:prstGeom>
            <a:noFill/>
          </p:spPr>
          <p:txBody>
            <a:bodyPr wrap="none" rtlCol="0">
              <a:spAutoFit/>
            </a:bodyPr>
            <a:lstStyle/>
            <a:p>
              <a:r>
                <a:rPr lang="en-US" sz="1100"/>
                <a:t>side1</a:t>
              </a:r>
            </a:p>
          </p:txBody>
        </p:sp>
        <p:sp>
          <p:nvSpPr>
            <p:cNvPr id="7" name="TextBox 6">
              <a:extLst>
                <a:ext uri="{FF2B5EF4-FFF2-40B4-BE49-F238E27FC236}">
                  <a16:creationId xmlns:a16="http://schemas.microsoft.com/office/drawing/2014/main" id="{970EE8BA-3160-45FD-B01C-764341510703}"/>
                </a:ext>
              </a:extLst>
            </p:cNvPr>
            <p:cNvSpPr txBox="1"/>
            <p:nvPr/>
          </p:nvSpPr>
          <p:spPr>
            <a:xfrm>
              <a:off x="1547417" y="5484396"/>
              <a:ext cx="577402" cy="261610"/>
            </a:xfrm>
            <a:prstGeom prst="rect">
              <a:avLst/>
            </a:prstGeom>
            <a:noFill/>
            <a:ln>
              <a:solidFill>
                <a:schemeClr val="tx1"/>
              </a:solidFill>
            </a:ln>
          </p:spPr>
          <p:txBody>
            <a:bodyPr wrap="none" rtlCol="0">
              <a:spAutoFit/>
            </a:bodyPr>
            <a:lstStyle/>
            <a:p>
              <a:r>
                <a:rPr lang="en-US" sz="1100"/>
                <a:t>farmer</a:t>
              </a:r>
            </a:p>
          </p:txBody>
        </p:sp>
        <p:sp>
          <p:nvSpPr>
            <p:cNvPr id="8" name="TextBox 7">
              <a:extLst>
                <a:ext uri="{FF2B5EF4-FFF2-40B4-BE49-F238E27FC236}">
                  <a16:creationId xmlns:a16="http://schemas.microsoft.com/office/drawing/2014/main" id="{DB839BFA-7F6D-4106-ACAC-B1ECD160A2F3}"/>
                </a:ext>
              </a:extLst>
            </p:cNvPr>
            <p:cNvSpPr txBox="1"/>
            <p:nvPr/>
          </p:nvSpPr>
          <p:spPr>
            <a:xfrm>
              <a:off x="2260412" y="5484396"/>
              <a:ext cx="437940" cy="261610"/>
            </a:xfrm>
            <a:prstGeom prst="rect">
              <a:avLst/>
            </a:prstGeom>
            <a:noFill/>
            <a:ln>
              <a:solidFill>
                <a:schemeClr val="tx1"/>
              </a:solidFill>
            </a:ln>
          </p:spPr>
          <p:txBody>
            <a:bodyPr wrap="none" rtlCol="0">
              <a:spAutoFit/>
            </a:bodyPr>
            <a:lstStyle/>
            <a:p>
              <a:r>
                <a:rPr lang="en-US" sz="1100"/>
                <a:t>goat</a:t>
              </a:r>
            </a:p>
          </p:txBody>
        </p:sp>
        <p:sp>
          <p:nvSpPr>
            <p:cNvPr id="9" name="TextBox 8">
              <a:extLst>
                <a:ext uri="{FF2B5EF4-FFF2-40B4-BE49-F238E27FC236}">
                  <a16:creationId xmlns:a16="http://schemas.microsoft.com/office/drawing/2014/main" id="{B4DF7D2D-BDEB-4C39-85BC-1629E15113D8}"/>
                </a:ext>
              </a:extLst>
            </p:cNvPr>
            <p:cNvSpPr txBox="1"/>
            <p:nvPr/>
          </p:nvSpPr>
          <p:spPr>
            <a:xfrm>
              <a:off x="1537119" y="5886380"/>
              <a:ext cx="662361" cy="261610"/>
            </a:xfrm>
            <a:prstGeom prst="rect">
              <a:avLst/>
            </a:prstGeom>
            <a:noFill/>
            <a:ln>
              <a:solidFill>
                <a:schemeClr val="tx1"/>
              </a:solidFill>
            </a:ln>
          </p:spPr>
          <p:txBody>
            <a:bodyPr wrap="none" rtlCol="0">
              <a:spAutoFit/>
            </a:bodyPr>
            <a:lstStyle/>
            <a:p>
              <a:r>
                <a:rPr lang="en-US" sz="1100"/>
                <a:t>cabbage</a:t>
              </a:r>
            </a:p>
          </p:txBody>
        </p:sp>
        <p:sp>
          <p:nvSpPr>
            <p:cNvPr id="10" name="TextBox 9">
              <a:extLst>
                <a:ext uri="{FF2B5EF4-FFF2-40B4-BE49-F238E27FC236}">
                  <a16:creationId xmlns:a16="http://schemas.microsoft.com/office/drawing/2014/main" id="{AD3CF8D4-A35A-4E9C-87A7-2D9A5A2E7D26}"/>
                </a:ext>
              </a:extLst>
            </p:cNvPr>
            <p:cNvSpPr txBox="1"/>
            <p:nvPr/>
          </p:nvSpPr>
          <p:spPr>
            <a:xfrm>
              <a:off x="4671475" y="5893394"/>
              <a:ext cx="434734" cy="261610"/>
            </a:xfrm>
            <a:prstGeom prst="rect">
              <a:avLst/>
            </a:prstGeom>
            <a:noFill/>
            <a:ln>
              <a:solidFill>
                <a:schemeClr val="tx1"/>
              </a:solidFill>
            </a:ln>
          </p:spPr>
          <p:txBody>
            <a:bodyPr wrap="none" rtlCol="0">
              <a:spAutoFit/>
            </a:bodyPr>
            <a:lstStyle/>
            <a:p>
              <a:r>
                <a:rPr lang="en-US" sz="1100"/>
                <a:t>wolf</a:t>
              </a:r>
            </a:p>
          </p:txBody>
        </p:sp>
        <p:sp>
          <p:nvSpPr>
            <p:cNvPr id="11" name="Rectangle 10">
              <a:extLst>
                <a:ext uri="{FF2B5EF4-FFF2-40B4-BE49-F238E27FC236}">
                  <a16:creationId xmlns:a16="http://schemas.microsoft.com/office/drawing/2014/main" id="{60F5950E-1368-4A88-AE1D-60261E3E755A}"/>
                </a:ext>
              </a:extLst>
            </p:cNvPr>
            <p:cNvSpPr/>
            <p:nvPr/>
          </p:nvSpPr>
          <p:spPr>
            <a:xfrm>
              <a:off x="3673102" y="5343050"/>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CFF1AAD-0AA6-4DE6-BD3A-6958B5BD78F2}"/>
                </a:ext>
              </a:extLst>
            </p:cNvPr>
            <p:cNvSpPr txBox="1"/>
            <p:nvPr/>
          </p:nvSpPr>
          <p:spPr>
            <a:xfrm>
              <a:off x="4281692" y="5081440"/>
              <a:ext cx="487634" cy="261610"/>
            </a:xfrm>
            <a:prstGeom prst="rect">
              <a:avLst/>
            </a:prstGeom>
            <a:noFill/>
          </p:spPr>
          <p:txBody>
            <a:bodyPr wrap="none" rtlCol="0">
              <a:spAutoFit/>
            </a:bodyPr>
            <a:lstStyle/>
            <a:p>
              <a:r>
                <a:rPr lang="en-US" sz="1100"/>
                <a:t>side2</a:t>
              </a:r>
            </a:p>
          </p:txBody>
        </p:sp>
        <p:cxnSp>
          <p:nvCxnSpPr>
            <p:cNvPr id="13" name="Straight Connector 12">
              <a:extLst>
                <a:ext uri="{FF2B5EF4-FFF2-40B4-BE49-F238E27FC236}">
                  <a16:creationId xmlns:a16="http://schemas.microsoft.com/office/drawing/2014/main" id="{640D8E19-7D2F-41CE-B0A6-EF032B292FF3}"/>
                </a:ext>
              </a:extLst>
            </p:cNvPr>
            <p:cNvCxnSpPr>
              <a:cxnSpLocks/>
            </p:cNvCxnSpPr>
            <p:nvPr/>
          </p:nvCxnSpPr>
          <p:spPr>
            <a:xfrm>
              <a:off x="3546528" y="5002087"/>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DD986E2-43B8-4B6C-8003-CB12776F2301}"/>
                </a:ext>
              </a:extLst>
            </p:cNvPr>
            <p:cNvSpPr txBox="1"/>
            <p:nvPr/>
          </p:nvSpPr>
          <p:spPr>
            <a:xfrm rot="16200000">
              <a:off x="3012669" y="5577955"/>
              <a:ext cx="736099" cy="369332"/>
            </a:xfrm>
            <a:prstGeom prst="rect">
              <a:avLst/>
            </a:prstGeom>
            <a:noFill/>
          </p:spPr>
          <p:txBody>
            <a:bodyPr wrap="none" rtlCol="0">
              <a:spAutoFit/>
            </a:bodyPr>
            <a:lstStyle/>
            <a:p>
              <a:r>
                <a:rPr lang="en-US"/>
                <a:t>RIVER</a:t>
              </a:r>
            </a:p>
          </p:txBody>
        </p:sp>
        <p:sp>
          <p:nvSpPr>
            <p:cNvPr id="15" name="Arrow: Right 14">
              <a:extLst>
                <a:ext uri="{FF2B5EF4-FFF2-40B4-BE49-F238E27FC236}">
                  <a16:creationId xmlns:a16="http://schemas.microsoft.com/office/drawing/2014/main" id="{CDE566AA-B4B1-439A-B6A3-2D7C26E188BB}"/>
                </a:ext>
              </a:extLst>
            </p:cNvPr>
            <p:cNvSpPr/>
            <p:nvPr/>
          </p:nvSpPr>
          <p:spPr>
            <a:xfrm rot="5400000">
              <a:off x="3149558" y="4465313"/>
              <a:ext cx="356461" cy="385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0454A88-0CD8-4008-A4D0-E15D2CD4A238}"/>
                </a:ext>
              </a:extLst>
            </p:cNvPr>
            <p:cNvGrpSpPr/>
            <p:nvPr/>
          </p:nvGrpSpPr>
          <p:grpSpPr>
            <a:xfrm>
              <a:off x="6113079" y="5002087"/>
              <a:ext cx="4045062" cy="1751308"/>
              <a:chOff x="6113079" y="5002087"/>
              <a:chExt cx="4045062" cy="1751308"/>
            </a:xfrm>
          </p:grpSpPr>
          <p:sp>
            <p:nvSpPr>
              <p:cNvPr id="43" name="Rectangle 42">
                <a:extLst>
                  <a:ext uri="{FF2B5EF4-FFF2-40B4-BE49-F238E27FC236}">
                    <a16:creationId xmlns:a16="http://schemas.microsoft.com/office/drawing/2014/main" id="{8F5306B4-16EC-4104-B3E7-494EB0597836}"/>
                  </a:ext>
                </a:extLst>
              </p:cNvPr>
              <p:cNvSpPr/>
              <p:nvPr/>
            </p:nvSpPr>
            <p:spPr>
              <a:xfrm>
                <a:off x="6113079" y="5343050"/>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id="{17F65ADA-4C65-4420-B0DB-EDEE9586CB3E}"/>
                  </a:ext>
                </a:extLst>
              </p:cNvPr>
              <p:cNvCxnSpPr>
                <a:cxnSpLocks/>
              </p:cNvCxnSpPr>
              <p:nvPr/>
            </p:nvCxnSpPr>
            <p:spPr>
              <a:xfrm>
                <a:off x="7941879" y="5002087"/>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CAC4D792-5675-4829-89A0-0AA93513EE4E}"/>
                  </a:ext>
                </a:extLst>
              </p:cNvPr>
              <p:cNvSpPr txBox="1"/>
              <p:nvPr/>
            </p:nvSpPr>
            <p:spPr>
              <a:xfrm>
                <a:off x="6721669" y="5081440"/>
                <a:ext cx="487634" cy="261610"/>
              </a:xfrm>
              <a:prstGeom prst="rect">
                <a:avLst/>
              </a:prstGeom>
              <a:noFill/>
            </p:spPr>
            <p:txBody>
              <a:bodyPr wrap="none" rtlCol="0">
                <a:spAutoFit/>
              </a:bodyPr>
              <a:lstStyle/>
              <a:p>
                <a:r>
                  <a:rPr lang="en-US" sz="1100"/>
                  <a:t>side1</a:t>
                </a:r>
              </a:p>
            </p:txBody>
          </p:sp>
          <p:sp>
            <p:nvSpPr>
              <p:cNvPr id="46" name="TextBox 45">
                <a:extLst>
                  <a:ext uri="{FF2B5EF4-FFF2-40B4-BE49-F238E27FC236}">
                    <a16:creationId xmlns:a16="http://schemas.microsoft.com/office/drawing/2014/main" id="{C044BE20-22C3-45DB-9714-8AB287828B39}"/>
                  </a:ext>
                </a:extLst>
              </p:cNvPr>
              <p:cNvSpPr txBox="1"/>
              <p:nvPr/>
            </p:nvSpPr>
            <p:spPr>
              <a:xfrm>
                <a:off x="8627417" y="5484396"/>
                <a:ext cx="577402" cy="261610"/>
              </a:xfrm>
              <a:prstGeom prst="rect">
                <a:avLst/>
              </a:prstGeom>
              <a:noFill/>
              <a:ln>
                <a:solidFill>
                  <a:schemeClr val="tx1"/>
                </a:solidFill>
              </a:ln>
            </p:spPr>
            <p:txBody>
              <a:bodyPr wrap="none" rtlCol="0">
                <a:spAutoFit/>
              </a:bodyPr>
              <a:lstStyle/>
              <a:p>
                <a:r>
                  <a:rPr lang="en-US" sz="1100"/>
                  <a:t>farmer</a:t>
                </a:r>
              </a:p>
            </p:txBody>
          </p:sp>
          <p:sp>
            <p:nvSpPr>
              <p:cNvPr id="47" name="TextBox 46">
                <a:extLst>
                  <a:ext uri="{FF2B5EF4-FFF2-40B4-BE49-F238E27FC236}">
                    <a16:creationId xmlns:a16="http://schemas.microsoft.com/office/drawing/2014/main" id="{33C6E68E-2DA0-4815-B33D-DE9B34F81DDA}"/>
                  </a:ext>
                </a:extLst>
              </p:cNvPr>
              <p:cNvSpPr txBox="1"/>
              <p:nvPr/>
            </p:nvSpPr>
            <p:spPr>
              <a:xfrm>
                <a:off x="6982392" y="5501011"/>
                <a:ext cx="437940" cy="261610"/>
              </a:xfrm>
              <a:prstGeom prst="rect">
                <a:avLst/>
              </a:prstGeom>
              <a:noFill/>
              <a:ln>
                <a:solidFill>
                  <a:schemeClr val="tx1"/>
                </a:solidFill>
              </a:ln>
            </p:spPr>
            <p:txBody>
              <a:bodyPr wrap="none" rtlCol="0">
                <a:spAutoFit/>
              </a:bodyPr>
              <a:lstStyle/>
              <a:p>
                <a:r>
                  <a:rPr lang="en-US" sz="1100"/>
                  <a:t>goat</a:t>
                </a:r>
              </a:p>
            </p:txBody>
          </p:sp>
          <p:sp>
            <p:nvSpPr>
              <p:cNvPr id="48" name="TextBox 47">
                <a:extLst>
                  <a:ext uri="{FF2B5EF4-FFF2-40B4-BE49-F238E27FC236}">
                    <a16:creationId xmlns:a16="http://schemas.microsoft.com/office/drawing/2014/main" id="{3D497B4C-C036-4AF7-8CD4-4505FE1E6393}"/>
                  </a:ext>
                </a:extLst>
              </p:cNvPr>
              <p:cNvSpPr txBox="1"/>
              <p:nvPr/>
            </p:nvSpPr>
            <p:spPr>
              <a:xfrm>
                <a:off x="8627417" y="5855585"/>
                <a:ext cx="662361" cy="261610"/>
              </a:xfrm>
              <a:prstGeom prst="rect">
                <a:avLst/>
              </a:prstGeom>
              <a:noFill/>
              <a:ln>
                <a:solidFill>
                  <a:schemeClr val="tx1"/>
                </a:solidFill>
              </a:ln>
            </p:spPr>
            <p:txBody>
              <a:bodyPr wrap="none" rtlCol="0">
                <a:spAutoFit/>
              </a:bodyPr>
              <a:lstStyle/>
              <a:p>
                <a:r>
                  <a:rPr lang="en-US" sz="1100"/>
                  <a:t>cabbage</a:t>
                </a:r>
              </a:p>
            </p:txBody>
          </p:sp>
          <p:sp>
            <p:nvSpPr>
              <p:cNvPr id="49" name="TextBox 48">
                <a:extLst>
                  <a:ext uri="{FF2B5EF4-FFF2-40B4-BE49-F238E27FC236}">
                    <a16:creationId xmlns:a16="http://schemas.microsoft.com/office/drawing/2014/main" id="{B423127D-4051-4815-BDEB-754BC269907F}"/>
                  </a:ext>
                </a:extLst>
              </p:cNvPr>
              <p:cNvSpPr txBox="1"/>
              <p:nvPr/>
            </p:nvSpPr>
            <p:spPr>
              <a:xfrm>
                <a:off x="9484975" y="5862243"/>
                <a:ext cx="434734" cy="261610"/>
              </a:xfrm>
              <a:prstGeom prst="rect">
                <a:avLst/>
              </a:prstGeom>
              <a:noFill/>
              <a:ln>
                <a:solidFill>
                  <a:schemeClr val="tx1"/>
                </a:solidFill>
              </a:ln>
            </p:spPr>
            <p:txBody>
              <a:bodyPr wrap="none" rtlCol="0">
                <a:spAutoFit/>
              </a:bodyPr>
              <a:lstStyle/>
              <a:p>
                <a:r>
                  <a:rPr lang="en-US" sz="1100"/>
                  <a:t>wolf</a:t>
                </a:r>
              </a:p>
            </p:txBody>
          </p:sp>
          <p:sp>
            <p:nvSpPr>
              <p:cNvPr id="50" name="Rectangle 49">
                <a:extLst>
                  <a:ext uri="{FF2B5EF4-FFF2-40B4-BE49-F238E27FC236}">
                    <a16:creationId xmlns:a16="http://schemas.microsoft.com/office/drawing/2014/main" id="{769EA20A-2ECC-4FA3-A0E3-A88A6EFF431B}"/>
                  </a:ext>
                </a:extLst>
              </p:cNvPr>
              <p:cNvSpPr/>
              <p:nvPr/>
            </p:nvSpPr>
            <p:spPr>
              <a:xfrm>
                <a:off x="8453327" y="5343050"/>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453E460-4E63-4EB5-932C-9AD1285F4046}"/>
                  </a:ext>
                </a:extLst>
              </p:cNvPr>
              <p:cNvSpPr txBox="1"/>
              <p:nvPr/>
            </p:nvSpPr>
            <p:spPr>
              <a:xfrm>
                <a:off x="9061917" y="5081440"/>
                <a:ext cx="487634" cy="261610"/>
              </a:xfrm>
              <a:prstGeom prst="rect">
                <a:avLst/>
              </a:prstGeom>
              <a:noFill/>
            </p:spPr>
            <p:txBody>
              <a:bodyPr wrap="none" rtlCol="0">
                <a:spAutoFit/>
              </a:bodyPr>
              <a:lstStyle/>
              <a:p>
                <a:r>
                  <a:rPr lang="en-US" sz="1100"/>
                  <a:t>side2</a:t>
                </a:r>
              </a:p>
            </p:txBody>
          </p:sp>
          <p:cxnSp>
            <p:nvCxnSpPr>
              <p:cNvPr id="52" name="Straight Connector 51">
                <a:extLst>
                  <a:ext uri="{FF2B5EF4-FFF2-40B4-BE49-F238E27FC236}">
                    <a16:creationId xmlns:a16="http://schemas.microsoft.com/office/drawing/2014/main" id="{D8BCC192-A8CE-4D21-A990-FD70D542A0AB}"/>
                  </a:ext>
                </a:extLst>
              </p:cNvPr>
              <p:cNvCxnSpPr>
                <a:cxnSpLocks/>
              </p:cNvCxnSpPr>
              <p:nvPr/>
            </p:nvCxnSpPr>
            <p:spPr>
              <a:xfrm>
                <a:off x="8326753" y="5002087"/>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5CF7C24A-E212-4589-B830-FDFCEE5DAC01}"/>
                  </a:ext>
                </a:extLst>
              </p:cNvPr>
              <p:cNvSpPr txBox="1"/>
              <p:nvPr/>
            </p:nvSpPr>
            <p:spPr>
              <a:xfrm rot="16200000">
                <a:off x="7792894" y="5577955"/>
                <a:ext cx="736099" cy="369332"/>
              </a:xfrm>
              <a:prstGeom prst="rect">
                <a:avLst/>
              </a:prstGeom>
              <a:noFill/>
            </p:spPr>
            <p:txBody>
              <a:bodyPr wrap="none" rtlCol="0">
                <a:spAutoFit/>
              </a:bodyPr>
              <a:lstStyle/>
              <a:p>
                <a:r>
                  <a:rPr lang="en-US"/>
                  <a:t>RIVER</a:t>
                </a:r>
              </a:p>
            </p:txBody>
          </p:sp>
        </p:grpSp>
        <p:sp>
          <p:nvSpPr>
            <p:cNvPr id="17" name="Arrow: Right 16">
              <a:extLst>
                <a:ext uri="{FF2B5EF4-FFF2-40B4-BE49-F238E27FC236}">
                  <a16:creationId xmlns:a16="http://schemas.microsoft.com/office/drawing/2014/main" id="{05E2C9F0-76E2-4826-84CC-E11589C0101F}"/>
                </a:ext>
              </a:extLst>
            </p:cNvPr>
            <p:cNvSpPr/>
            <p:nvPr/>
          </p:nvSpPr>
          <p:spPr>
            <a:xfrm>
              <a:off x="5577306" y="5676263"/>
              <a:ext cx="356461" cy="385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C79569C2-0AAE-4E3F-8AB6-6177D331AD13}"/>
                </a:ext>
              </a:extLst>
            </p:cNvPr>
            <p:cNvGrpSpPr/>
            <p:nvPr/>
          </p:nvGrpSpPr>
          <p:grpSpPr>
            <a:xfrm>
              <a:off x="1420678" y="6892813"/>
              <a:ext cx="8795872" cy="2280333"/>
              <a:chOff x="1363850" y="303438"/>
              <a:chExt cx="8795872" cy="2280333"/>
            </a:xfrm>
          </p:grpSpPr>
          <p:sp>
            <p:nvSpPr>
              <p:cNvPr id="19" name="Rectangle 18">
                <a:extLst>
                  <a:ext uri="{FF2B5EF4-FFF2-40B4-BE49-F238E27FC236}">
                    <a16:creationId xmlns:a16="http://schemas.microsoft.com/office/drawing/2014/main" id="{B6D2C2FC-B2F6-4D7B-9009-74EFCFEFA910}"/>
                  </a:ext>
                </a:extLst>
              </p:cNvPr>
              <p:cNvSpPr/>
              <p:nvPr/>
            </p:nvSpPr>
            <p:spPr>
              <a:xfrm>
                <a:off x="6114660" y="1166608"/>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6149BE23-E8F2-4653-94D9-0A4CC2A17B01}"/>
                  </a:ext>
                </a:extLst>
              </p:cNvPr>
              <p:cNvCxnSpPr>
                <a:cxnSpLocks/>
              </p:cNvCxnSpPr>
              <p:nvPr/>
            </p:nvCxnSpPr>
            <p:spPr>
              <a:xfrm>
                <a:off x="7943460" y="825645"/>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65E9290-BD1E-4C1D-9CB4-520368DD48B0}"/>
                  </a:ext>
                </a:extLst>
              </p:cNvPr>
              <p:cNvSpPr txBox="1"/>
              <p:nvPr/>
            </p:nvSpPr>
            <p:spPr>
              <a:xfrm>
                <a:off x="6723250" y="904998"/>
                <a:ext cx="487634" cy="261610"/>
              </a:xfrm>
              <a:prstGeom prst="rect">
                <a:avLst/>
              </a:prstGeom>
              <a:noFill/>
            </p:spPr>
            <p:txBody>
              <a:bodyPr wrap="none" rtlCol="0">
                <a:spAutoFit/>
              </a:bodyPr>
              <a:lstStyle/>
              <a:p>
                <a:r>
                  <a:rPr lang="en-US" sz="1100"/>
                  <a:t>side1</a:t>
                </a:r>
              </a:p>
            </p:txBody>
          </p:sp>
          <p:sp>
            <p:nvSpPr>
              <p:cNvPr id="22" name="TextBox 21">
                <a:extLst>
                  <a:ext uri="{FF2B5EF4-FFF2-40B4-BE49-F238E27FC236}">
                    <a16:creationId xmlns:a16="http://schemas.microsoft.com/office/drawing/2014/main" id="{BAFE9296-A219-4C50-8139-BF2565AA881D}"/>
                  </a:ext>
                </a:extLst>
              </p:cNvPr>
              <p:cNvSpPr txBox="1"/>
              <p:nvPr/>
            </p:nvSpPr>
            <p:spPr>
              <a:xfrm>
                <a:off x="6329223" y="1307954"/>
                <a:ext cx="577402" cy="261610"/>
              </a:xfrm>
              <a:prstGeom prst="rect">
                <a:avLst/>
              </a:prstGeom>
              <a:noFill/>
              <a:ln>
                <a:solidFill>
                  <a:schemeClr val="tx1"/>
                </a:solidFill>
              </a:ln>
            </p:spPr>
            <p:txBody>
              <a:bodyPr wrap="none" rtlCol="0">
                <a:spAutoFit/>
              </a:bodyPr>
              <a:lstStyle/>
              <a:p>
                <a:r>
                  <a:rPr lang="en-US" sz="1100"/>
                  <a:t>farmer</a:t>
                </a:r>
              </a:p>
            </p:txBody>
          </p:sp>
          <p:sp>
            <p:nvSpPr>
              <p:cNvPr id="23" name="TextBox 22">
                <a:extLst>
                  <a:ext uri="{FF2B5EF4-FFF2-40B4-BE49-F238E27FC236}">
                    <a16:creationId xmlns:a16="http://schemas.microsoft.com/office/drawing/2014/main" id="{206902BC-FD77-4ABC-AB6D-99272773A490}"/>
                  </a:ext>
                </a:extLst>
              </p:cNvPr>
              <p:cNvSpPr txBox="1"/>
              <p:nvPr/>
            </p:nvSpPr>
            <p:spPr>
              <a:xfrm>
                <a:off x="7059495" y="1307954"/>
                <a:ext cx="437940" cy="261610"/>
              </a:xfrm>
              <a:prstGeom prst="rect">
                <a:avLst/>
              </a:prstGeom>
              <a:noFill/>
              <a:ln>
                <a:solidFill>
                  <a:schemeClr val="tx1"/>
                </a:solidFill>
              </a:ln>
            </p:spPr>
            <p:txBody>
              <a:bodyPr wrap="none" rtlCol="0">
                <a:spAutoFit/>
              </a:bodyPr>
              <a:lstStyle/>
              <a:p>
                <a:r>
                  <a:rPr lang="en-US" sz="1100"/>
                  <a:t>goat</a:t>
                </a:r>
              </a:p>
            </p:txBody>
          </p:sp>
          <p:sp>
            <p:nvSpPr>
              <p:cNvPr id="24" name="TextBox 23">
                <a:extLst>
                  <a:ext uri="{FF2B5EF4-FFF2-40B4-BE49-F238E27FC236}">
                    <a16:creationId xmlns:a16="http://schemas.microsoft.com/office/drawing/2014/main" id="{C307C713-8F41-4390-BBBC-4606FF799E84}"/>
                  </a:ext>
                </a:extLst>
              </p:cNvPr>
              <p:cNvSpPr txBox="1"/>
              <p:nvPr/>
            </p:nvSpPr>
            <p:spPr>
              <a:xfrm>
                <a:off x="8676037" y="1692619"/>
                <a:ext cx="662361" cy="261610"/>
              </a:xfrm>
              <a:prstGeom prst="rect">
                <a:avLst/>
              </a:prstGeom>
              <a:noFill/>
              <a:ln>
                <a:solidFill>
                  <a:schemeClr val="tx1"/>
                </a:solidFill>
              </a:ln>
            </p:spPr>
            <p:txBody>
              <a:bodyPr wrap="none" rtlCol="0">
                <a:spAutoFit/>
              </a:bodyPr>
              <a:lstStyle/>
              <a:p>
                <a:r>
                  <a:rPr lang="en-US" sz="1100"/>
                  <a:t>cabbage</a:t>
                </a:r>
              </a:p>
            </p:txBody>
          </p:sp>
          <p:sp>
            <p:nvSpPr>
              <p:cNvPr id="25" name="TextBox 24">
                <a:extLst>
                  <a:ext uri="{FF2B5EF4-FFF2-40B4-BE49-F238E27FC236}">
                    <a16:creationId xmlns:a16="http://schemas.microsoft.com/office/drawing/2014/main" id="{9836E469-960B-4323-B917-B46B57FFE0CB}"/>
                  </a:ext>
                </a:extLst>
              </p:cNvPr>
              <p:cNvSpPr txBox="1"/>
              <p:nvPr/>
            </p:nvSpPr>
            <p:spPr>
              <a:xfrm>
                <a:off x="9514227" y="1701299"/>
                <a:ext cx="434734" cy="261610"/>
              </a:xfrm>
              <a:prstGeom prst="rect">
                <a:avLst/>
              </a:prstGeom>
              <a:noFill/>
              <a:ln>
                <a:solidFill>
                  <a:schemeClr val="tx1"/>
                </a:solidFill>
              </a:ln>
            </p:spPr>
            <p:txBody>
              <a:bodyPr wrap="square" rtlCol="0">
                <a:spAutoFit/>
              </a:bodyPr>
              <a:lstStyle/>
              <a:p>
                <a:r>
                  <a:rPr lang="en-US" sz="1100"/>
                  <a:t>wolf</a:t>
                </a:r>
              </a:p>
            </p:txBody>
          </p:sp>
          <p:sp>
            <p:nvSpPr>
              <p:cNvPr id="26" name="Rectangle 25">
                <a:extLst>
                  <a:ext uri="{FF2B5EF4-FFF2-40B4-BE49-F238E27FC236}">
                    <a16:creationId xmlns:a16="http://schemas.microsoft.com/office/drawing/2014/main" id="{6C4576F4-902F-4724-90D4-DB401571A6EC}"/>
                  </a:ext>
                </a:extLst>
              </p:cNvPr>
              <p:cNvSpPr/>
              <p:nvPr/>
            </p:nvSpPr>
            <p:spPr>
              <a:xfrm>
                <a:off x="8454908" y="1166608"/>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B74A5B6-6EE7-4454-98CA-3D7C309F802A}"/>
                  </a:ext>
                </a:extLst>
              </p:cNvPr>
              <p:cNvSpPr txBox="1"/>
              <p:nvPr/>
            </p:nvSpPr>
            <p:spPr>
              <a:xfrm>
                <a:off x="9063498" y="904998"/>
                <a:ext cx="487634" cy="261610"/>
              </a:xfrm>
              <a:prstGeom prst="rect">
                <a:avLst/>
              </a:prstGeom>
              <a:noFill/>
            </p:spPr>
            <p:txBody>
              <a:bodyPr wrap="none" rtlCol="0">
                <a:spAutoFit/>
              </a:bodyPr>
              <a:lstStyle/>
              <a:p>
                <a:r>
                  <a:rPr lang="en-US" sz="1100"/>
                  <a:t>side2</a:t>
                </a:r>
              </a:p>
            </p:txBody>
          </p:sp>
          <p:cxnSp>
            <p:nvCxnSpPr>
              <p:cNvPr id="28" name="Straight Connector 27">
                <a:extLst>
                  <a:ext uri="{FF2B5EF4-FFF2-40B4-BE49-F238E27FC236}">
                    <a16:creationId xmlns:a16="http://schemas.microsoft.com/office/drawing/2014/main" id="{BD00A41F-47E9-49CE-A781-0996B2AAE6C3}"/>
                  </a:ext>
                </a:extLst>
              </p:cNvPr>
              <p:cNvCxnSpPr>
                <a:cxnSpLocks/>
              </p:cNvCxnSpPr>
              <p:nvPr/>
            </p:nvCxnSpPr>
            <p:spPr>
              <a:xfrm>
                <a:off x="8328334" y="825645"/>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1542151-B905-4D0C-A367-8711816EDCE8}"/>
                  </a:ext>
                </a:extLst>
              </p:cNvPr>
              <p:cNvSpPr txBox="1"/>
              <p:nvPr/>
            </p:nvSpPr>
            <p:spPr>
              <a:xfrm rot="16200000">
                <a:off x="7794475" y="1401513"/>
                <a:ext cx="736099" cy="369332"/>
              </a:xfrm>
              <a:prstGeom prst="rect">
                <a:avLst/>
              </a:prstGeom>
              <a:noFill/>
            </p:spPr>
            <p:txBody>
              <a:bodyPr wrap="none" rtlCol="0">
                <a:spAutoFit/>
              </a:bodyPr>
              <a:lstStyle/>
              <a:p>
                <a:r>
                  <a:rPr lang="en-US"/>
                  <a:t>RIVER</a:t>
                </a:r>
              </a:p>
            </p:txBody>
          </p:sp>
          <p:sp>
            <p:nvSpPr>
              <p:cNvPr id="30" name="Arrow: Right 29">
                <a:extLst>
                  <a:ext uri="{FF2B5EF4-FFF2-40B4-BE49-F238E27FC236}">
                    <a16:creationId xmlns:a16="http://schemas.microsoft.com/office/drawing/2014/main" id="{ECF7B0AE-BA24-45F8-80E2-2339CABFBF69}"/>
                  </a:ext>
                </a:extLst>
              </p:cNvPr>
              <p:cNvSpPr/>
              <p:nvPr/>
            </p:nvSpPr>
            <p:spPr>
              <a:xfrm rot="5400000">
                <a:off x="7931364" y="288871"/>
                <a:ext cx="356461" cy="385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C483BE4-7E3A-4542-B8E3-D41A2E2D78EE}"/>
                  </a:ext>
                </a:extLst>
              </p:cNvPr>
              <p:cNvSpPr/>
              <p:nvPr/>
            </p:nvSpPr>
            <p:spPr>
              <a:xfrm>
                <a:off x="1363850" y="1173426"/>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489FAB6B-5A0C-4406-9465-1E1E9FB22AF0}"/>
                  </a:ext>
                </a:extLst>
              </p:cNvPr>
              <p:cNvCxnSpPr>
                <a:cxnSpLocks/>
              </p:cNvCxnSpPr>
              <p:nvPr/>
            </p:nvCxnSpPr>
            <p:spPr>
              <a:xfrm>
                <a:off x="3192650" y="832463"/>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92A8072-812A-4DDE-A47A-8A84A0CB23C4}"/>
                  </a:ext>
                </a:extLst>
              </p:cNvPr>
              <p:cNvSpPr txBox="1"/>
              <p:nvPr/>
            </p:nvSpPr>
            <p:spPr>
              <a:xfrm>
                <a:off x="1972440" y="911816"/>
                <a:ext cx="487634" cy="261610"/>
              </a:xfrm>
              <a:prstGeom prst="rect">
                <a:avLst/>
              </a:prstGeom>
              <a:noFill/>
            </p:spPr>
            <p:txBody>
              <a:bodyPr wrap="none" rtlCol="0">
                <a:spAutoFit/>
              </a:bodyPr>
              <a:lstStyle/>
              <a:p>
                <a:r>
                  <a:rPr lang="en-US" sz="1100"/>
                  <a:t>side1</a:t>
                </a:r>
              </a:p>
            </p:txBody>
          </p:sp>
          <p:sp>
            <p:nvSpPr>
              <p:cNvPr id="34" name="TextBox 33">
                <a:extLst>
                  <a:ext uri="{FF2B5EF4-FFF2-40B4-BE49-F238E27FC236}">
                    <a16:creationId xmlns:a16="http://schemas.microsoft.com/office/drawing/2014/main" id="{5D682760-4081-4B1F-A44F-FE7826DBAF67}"/>
                  </a:ext>
                </a:extLst>
              </p:cNvPr>
              <p:cNvSpPr txBox="1"/>
              <p:nvPr/>
            </p:nvSpPr>
            <p:spPr>
              <a:xfrm>
                <a:off x="3895280" y="1307954"/>
                <a:ext cx="577402" cy="261610"/>
              </a:xfrm>
              <a:prstGeom prst="rect">
                <a:avLst/>
              </a:prstGeom>
              <a:noFill/>
              <a:ln>
                <a:solidFill>
                  <a:schemeClr val="tx1"/>
                </a:solidFill>
              </a:ln>
            </p:spPr>
            <p:txBody>
              <a:bodyPr wrap="none" rtlCol="0">
                <a:spAutoFit/>
              </a:bodyPr>
              <a:lstStyle/>
              <a:p>
                <a:r>
                  <a:rPr lang="en-US" sz="1100"/>
                  <a:t>farmer</a:t>
                </a:r>
              </a:p>
            </p:txBody>
          </p:sp>
          <p:sp>
            <p:nvSpPr>
              <p:cNvPr id="35" name="TextBox 34">
                <a:extLst>
                  <a:ext uri="{FF2B5EF4-FFF2-40B4-BE49-F238E27FC236}">
                    <a16:creationId xmlns:a16="http://schemas.microsoft.com/office/drawing/2014/main" id="{8CF73242-8190-40F0-B50A-7D2247E9366C}"/>
                  </a:ext>
                </a:extLst>
              </p:cNvPr>
              <p:cNvSpPr txBox="1"/>
              <p:nvPr/>
            </p:nvSpPr>
            <p:spPr>
              <a:xfrm>
                <a:off x="4596668" y="1307954"/>
                <a:ext cx="437940" cy="261610"/>
              </a:xfrm>
              <a:prstGeom prst="rect">
                <a:avLst/>
              </a:prstGeom>
              <a:noFill/>
              <a:ln>
                <a:solidFill>
                  <a:schemeClr val="tx1"/>
                </a:solidFill>
              </a:ln>
            </p:spPr>
            <p:txBody>
              <a:bodyPr wrap="none" rtlCol="0">
                <a:spAutoFit/>
              </a:bodyPr>
              <a:lstStyle/>
              <a:p>
                <a:r>
                  <a:rPr lang="en-US" sz="1100"/>
                  <a:t>goat</a:t>
                </a:r>
              </a:p>
            </p:txBody>
          </p:sp>
          <p:sp>
            <p:nvSpPr>
              <p:cNvPr id="36" name="TextBox 35">
                <a:extLst>
                  <a:ext uri="{FF2B5EF4-FFF2-40B4-BE49-F238E27FC236}">
                    <a16:creationId xmlns:a16="http://schemas.microsoft.com/office/drawing/2014/main" id="{F29DA908-A576-4CD7-AA4E-AD7CC2ADBC1B}"/>
                  </a:ext>
                </a:extLst>
              </p:cNvPr>
              <p:cNvSpPr txBox="1"/>
              <p:nvPr/>
            </p:nvSpPr>
            <p:spPr>
              <a:xfrm>
                <a:off x="3874066" y="1718239"/>
                <a:ext cx="662361" cy="261610"/>
              </a:xfrm>
              <a:prstGeom prst="rect">
                <a:avLst/>
              </a:prstGeom>
              <a:noFill/>
              <a:ln>
                <a:solidFill>
                  <a:schemeClr val="tx1"/>
                </a:solidFill>
              </a:ln>
            </p:spPr>
            <p:txBody>
              <a:bodyPr wrap="none" rtlCol="0">
                <a:spAutoFit/>
              </a:bodyPr>
              <a:lstStyle/>
              <a:p>
                <a:r>
                  <a:rPr lang="en-US" sz="1100"/>
                  <a:t>cabbage</a:t>
                </a:r>
              </a:p>
            </p:txBody>
          </p:sp>
          <p:sp>
            <p:nvSpPr>
              <p:cNvPr id="37" name="TextBox 36">
                <a:extLst>
                  <a:ext uri="{FF2B5EF4-FFF2-40B4-BE49-F238E27FC236}">
                    <a16:creationId xmlns:a16="http://schemas.microsoft.com/office/drawing/2014/main" id="{2709AD6F-5E0E-4161-8B5E-F49058B99BFF}"/>
                  </a:ext>
                </a:extLst>
              </p:cNvPr>
              <p:cNvSpPr txBox="1"/>
              <p:nvPr/>
            </p:nvSpPr>
            <p:spPr>
              <a:xfrm>
                <a:off x="4693715" y="1719682"/>
                <a:ext cx="434734" cy="261610"/>
              </a:xfrm>
              <a:prstGeom prst="rect">
                <a:avLst/>
              </a:prstGeom>
              <a:noFill/>
              <a:ln>
                <a:solidFill>
                  <a:schemeClr val="tx1"/>
                </a:solidFill>
              </a:ln>
            </p:spPr>
            <p:txBody>
              <a:bodyPr wrap="none" rtlCol="0">
                <a:spAutoFit/>
              </a:bodyPr>
              <a:lstStyle/>
              <a:p>
                <a:r>
                  <a:rPr lang="en-US" sz="1100"/>
                  <a:t>wolf</a:t>
                </a:r>
              </a:p>
            </p:txBody>
          </p:sp>
          <p:sp>
            <p:nvSpPr>
              <p:cNvPr id="38" name="Rectangle 37">
                <a:extLst>
                  <a:ext uri="{FF2B5EF4-FFF2-40B4-BE49-F238E27FC236}">
                    <a16:creationId xmlns:a16="http://schemas.microsoft.com/office/drawing/2014/main" id="{A59DBE3B-9B6F-4ABB-8C63-FFABF94B9EFA}"/>
                  </a:ext>
                </a:extLst>
              </p:cNvPr>
              <p:cNvSpPr/>
              <p:nvPr/>
            </p:nvSpPr>
            <p:spPr>
              <a:xfrm>
                <a:off x="3704098" y="1173426"/>
                <a:ext cx="1704814" cy="103838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E1A46B5-AC03-456A-9E08-4994799E550C}"/>
                  </a:ext>
                </a:extLst>
              </p:cNvPr>
              <p:cNvSpPr txBox="1"/>
              <p:nvPr/>
            </p:nvSpPr>
            <p:spPr>
              <a:xfrm>
                <a:off x="4312688" y="911816"/>
                <a:ext cx="487634" cy="261610"/>
              </a:xfrm>
              <a:prstGeom prst="rect">
                <a:avLst/>
              </a:prstGeom>
              <a:noFill/>
            </p:spPr>
            <p:txBody>
              <a:bodyPr wrap="none" rtlCol="0">
                <a:spAutoFit/>
              </a:bodyPr>
              <a:lstStyle/>
              <a:p>
                <a:r>
                  <a:rPr lang="en-US" sz="1100"/>
                  <a:t>side2</a:t>
                </a:r>
              </a:p>
            </p:txBody>
          </p:sp>
          <p:cxnSp>
            <p:nvCxnSpPr>
              <p:cNvPr id="40" name="Straight Connector 39">
                <a:extLst>
                  <a:ext uri="{FF2B5EF4-FFF2-40B4-BE49-F238E27FC236}">
                    <a16:creationId xmlns:a16="http://schemas.microsoft.com/office/drawing/2014/main" id="{BC9A4C3C-CD0E-4409-8EFE-1BDE142AC46D}"/>
                  </a:ext>
                </a:extLst>
              </p:cNvPr>
              <p:cNvCxnSpPr>
                <a:cxnSpLocks/>
              </p:cNvCxnSpPr>
              <p:nvPr/>
            </p:nvCxnSpPr>
            <p:spPr>
              <a:xfrm>
                <a:off x="3577524" y="832463"/>
                <a:ext cx="0" cy="17513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4BE8ACB-C9B5-4BD0-9792-894BC05ECCB9}"/>
                  </a:ext>
                </a:extLst>
              </p:cNvPr>
              <p:cNvSpPr txBox="1"/>
              <p:nvPr/>
            </p:nvSpPr>
            <p:spPr>
              <a:xfrm rot="16200000">
                <a:off x="3043665" y="1408331"/>
                <a:ext cx="736099" cy="369332"/>
              </a:xfrm>
              <a:prstGeom prst="rect">
                <a:avLst/>
              </a:prstGeom>
              <a:noFill/>
            </p:spPr>
            <p:txBody>
              <a:bodyPr wrap="none" rtlCol="0">
                <a:spAutoFit/>
              </a:bodyPr>
              <a:lstStyle/>
              <a:p>
                <a:r>
                  <a:rPr lang="en-US"/>
                  <a:t>RIVER</a:t>
                </a:r>
              </a:p>
            </p:txBody>
          </p:sp>
          <p:sp>
            <p:nvSpPr>
              <p:cNvPr id="42" name="Arrow: Right 41">
                <a:extLst>
                  <a:ext uri="{FF2B5EF4-FFF2-40B4-BE49-F238E27FC236}">
                    <a16:creationId xmlns:a16="http://schemas.microsoft.com/office/drawing/2014/main" id="{ED0E5AF5-6807-44F3-8C35-434EF2ADE629}"/>
                  </a:ext>
                </a:extLst>
              </p:cNvPr>
              <p:cNvSpPr/>
              <p:nvPr/>
            </p:nvSpPr>
            <p:spPr>
              <a:xfrm flipH="1">
                <a:off x="5578887" y="1499821"/>
                <a:ext cx="356461" cy="3855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212875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26B8D8-A2EF-4EFF-8813-2E406E99873B}"/>
              </a:ext>
            </a:extLst>
          </p:cNvPr>
          <p:cNvSpPr>
            <a:spLocks noGrp="1"/>
          </p:cNvSpPr>
          <p:nvPr>
            <p:ph type="title"/>
          </p:nvPr>
        </p:nvSpPr>
        <p:spPr/>
        <p:txBody>
          <a:bodyPr/>
          <a:lstStyle/>
          <a:p>
            <a:r>
              <a:rPr lang="en-US"/>
              <a:t>Model the system</a:t>
            </a:r>
          </a:p>
        </p:txBody>
      </p:sp>
      <p:sp>
        <p:nvSpPr>
          <p:cNvPr id="4" name="Content Placeholder 3">
            <a:extLst>
              <a:ext uri="{FF2B5EF4-FFF2-40B4-BE49-F238E27FC236}">
                <a16:creationId xmlns:a16="http://schemas.microsoft.com/office/drawing/2014/main" id="{A09EFEAC-9569-4A2D-B312-9107D10FD149}"/>
              </a:ext>
            </a:extLst>
          </p:cNvPr>
          <p:cNvSpPr>
            <a:spLocks noGrp="1"/>
          </p:cNvSpPr>
          <p:nvPr>
            <p:ph idx="1"/>
          </p:nvPr>
        </p:nvSpPr>
        <p:spPr>
          <a:xfrm>
            <a:off x="838200" y="1825625"/>
            <a:ext cx="10515600" cy="2563495"/>
          </a:xfrm>
        </p:spPr>
        <p:txBody>
          <a:bodyPr/>
          <a:lstStyle/>
          <a:p>
            <a:r>
              <a:rPr lang="en-US"/>
              <a:t>Take a snapshot of the system each time the farmer crosses the river. </a:t>
            </a:r>
          </a:p>
          <a:p>
            <a:r>
              <a:rPr lang="en-US"/>
              <a:t>So, the model will contain a series of snapshops. </a:t>
            </a:r>
          </a:p>
          <a:p>
            <a:r>
              <a:rPr lang="en-US"/>
              <a:t>Each snapshot records the items on side1 and side2 of the river. </a:t>
            </a:r>
          </a:p>
          <a:p>
            <a:r>
              <a:rPr lang="en-US"/>
              <a:t>Here is a graphical depiction of one snapshot:</a:t>
            </a:r>
          </a:p>
          <a:p>
            <a:endParaRPr lang="en-US"/>
          </a:p>
        </p:txBody>
      </p:sp>
      <p:pic>
        <p:nvPicPr>
          <p:cNvPr id="5" name="Picture 4">
            <a:extLst>
              <a:ext uri="{FF2B5EF4-FFF2-40B4-BE49-F238E27FC236}">
                <a16:creationId xmlns:a16="http://schemas.microsoft.com/office/drawing/2014/main" id="{3DBC5C80-F144-4D31-A9CD-DDAAE7ACC50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1146" y="4524057"/>
            <a:ext cx="3714636" cy="1960938"/>
          </a:xfrm>
          <a:prstGeom prst="rect">
            <a:avLst/>
          </a:prstGeom>
          <a:noFill/>
        </p:spPr>
      </p:pic>
    </p:spTree>
    <p:extLst>
      <p:ext uri="{BB962C8B-B14F-4D97-AF65-F5344CB8AC3E}">
        <p14:creationId xmlns:p14="http://schemas.microsoft.com/office/powerpoint/2010/main" val="1460103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5C8A7-419B-4A6B-A54E-FEF79418F0E0}"/>
              </a:ext>
            </a:extLst>
          </p:cNvPr>
          <p:cNvSpPr>
            <a:spLocks noGrp="1"/>
          </p:cNvSpPr>
          <p:nvPr>
            <p:ph type="title"/>
          </p:nvPr>
        </p:nvSpPr>
        <p:spPr/>
        <p:txBody>
          <a:bodyPr/>
          <a:lstStyle/>
          <a:p>
            <a:r>
              <a:rPr lang="en-US"/>
              <a:t>Here’s how to express the set of snapshots:</a:t>
            </a:r>
          </a:p>
        </p:txBody>
      </p:sp>
      <p:sp>
        <p:nvSpPr>
          <p:cNvPr id="4" name="Rectangle 3">
            <a:extLst>
              <a:ext uri="{FF2B5EF4-FFF2-40B4-BE49-F238E27FC236}">
                <a16:creationId xmlns:a16="http://schemas.microsoft.com/office/drawing/2014/main" id="{B8834E41-91DB-4840-AF13-439D0ADF6681}"/>
              </a:ext>
            </a:extLst>
          </p:cNvPr>
          <p:cNvSpPr/>
          <p:nvPr/>
        </p:nvSpPr>
        <p:spPr>
          <a:xfrm>
            <a:off x="1069571" y="1690688"/>
            <a:ext cx="2671156" cy="1569660"/>
          </a:xfrm>
          <a:prstGeom prst="rect">
            <a:avLst/>
          </a:prstGeom>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Snapshot {</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side1: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    side2: </a:t>
            </a:r>
            <a:r>
              <a:rPr lang="en-US" sz="2400" b="1">
                <a:latin typeface="Calibri" panose="020F0502020204030204" pitchFamily="34" charset="0"/>
                <a:ea typeface="Calibri" panose="020F0502020204030204" pitchFamily="34" charset="0"/>
                <a:cs typeface="Times New Roman" panose="02020603050405020304" pitchFamily="18" charset="0"/>
              </a:rPr>
              <a:t>set</a:t>
            </a:r>
            <a:r>
              <a:rPr lang="en-US" sz="2400">
                <a:latin typeface="Calibri" panose="020F0502020204030204" pitchFamily="34" charset="0"/>
                <a:ea typeface="Calibri" panose="020F0502020204030204" pitchFamily="34" charset="0"/>
                <a:cs typeface="Times New Roman" panose="02020603050405020304" pitchFamily="18" charset="0"/>
              </a:rPr>
              <a:t> Item</a:t>
            </a:r>
            <a:br>
              <a:rPr lang="en-US" sz="2400">
                <a:latin typeface="Calibri" panose="020F0502020204030204" pitchFamily="34" charset="0"/>
                <a:ea typeface="Calibri" panose="020F0502020204030204" pitchFamily="34" charset="0"/>
                <a:cs typeface="Times New Roman" panose="02020603050405020304" pitchFamily="18" charset="0"/>
              </a:rPr>
            </a:br>
            <a:r>
              <a:rPr lang="en-US" sz="2400">
                <a:latin typeface="Calibri" panose="020F0502020204030204" pitchFamily="34" charset="0"/>
                <a:ea typeface="Calibri" panose="020F0502020204030204" pitchFamily="34" charset="0"/>
                <a:cs typeface="Times New Roman" panose="02020603050405020304" pitchFamily="18" charset="0"/>
              </a:rPr>
              <a:t>}</a:t>
            </a:r>
            <a:endParaRPr lang="en-US" sz="2400"/>
          </a:p>
        </p:txBody>
      </p:sp>
      <p:sp>
        <p:nvSpPr>
          <p:cNvPr id="5" name="Rectangle 4">
            <a:extLst>
              <a:ext uri="{FF2B5EF4-FFF2-40B4-BE49-F238E27FC236}">
                <a16:creationId xmlns:a16="http://schemas.microsoft.com/office/drawing/2014/main" id="{5EC1C00A-96B1-4654-8BC5-0B74EBBC1953}"/>
              </a:ext>
            </a:extLst>
          </p:cNvPr>
          <p:cNvSpPr/>
          <p:nvPr/>
        </p:nvSpPr>
        <p:spPr>
          <a:xfrm>
            <a:off x="1046709" y="3570248"/>
            <a:ext cx="10075719" cy="830997"/>
          </a:xfrm>
          <a:prstGeom prst="rect">
            <a:avLst/>
          </a:prstGeom>
        </p:spPr>
        <p:txBody>
          <a:bodyPr wrap="square">
            <a:spAutoFit/>
          </a:bodyPr>
          <a:lstStyle/>
          <a:p>
            <a:r>
              <a:rPr lang="en-US" sz="2400" b="1">
                <a:latin typeface="Calibri" panose="020F0502020204030204" pitchFamily="34" charset="0"/>
                <a:ea typeface="Calibri" panose="020F0502020204030204" pitchFamily="34" charset="0"/>
                <a:cs typeface="Times New Roman" panose="02020603050405020304" pitchFamily="18" charset="0"/>
              </a:rPr>
              <a:t>sig</a:t>
            </a:r>
            <a:r>
              <a:rPr lang="en-US" sz="2400">
                <a:latin typeface="Calibri" panose="020F0502020204030204" pitchFamily="34" charset="0"/>
                <a:ea typeface="Calibri" panose="020F0502020204030204" pitchFamily="34" charset="0"/>
                <a:cs typeface="Times New Roman" panose="02020603050405020304" pitchFamily="18" charset="0"/>
              </a:rPr>
              <a:t> is a reserved word. It stands for signature. A </a:t>
            </a:r>
            <a:r>
              <a:rPr lang="en-US" sz="2400" i="1">
                <a:latin typeface="Calibri" panose="020F0502020204030204" pitchFamily="34" charset="0"/>
                <a:ea typeface="Calibri" panose="020F0502020204030204" pitchFamily="34" charset="0"/>
                <a:cs typeface="Times New Roman" panose="02020603050405020304" pitchFamily="18" charset="0"/>
              </a:rPr>
              <a:t>signature declaration</a:t>
            </a:r>
            <a:r>
              <a:rPr lang="en-US" sz="2400">
                <a:latin typeface="Calibri" panose="020F0502020204030204" pitchFamily="34" charset="0"/>
                <a:ea typeface="Calibri" panose="020F0502020204030204" pitchFamily="34" charset="0"/>
                <a:cs typeface="Times New Roman" panose="02020603050405020304" pitchFamily="18" charset="0"/>
              </a:rPr>
              <a:t> defines a set. In this case the signature defines a set of snapshots. </a:t>
            </a:r>
            <a:endParaRPr lang="en-US" sz="2400"/>
          </a:p>
        </p:txBody>
      </p:sp>
    </p:spTree>
    <p:extLst>
      <p:ext uri="{BB962C8B-B14F-4D97-AF65-F5344CB8AC3E}">
        <p14:creationId xmlns:p14="http://schemas.microsoft.com/office/powerpoint/2010/main" val="17972942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4425</TotalTime>
  <Words>2403</Words>
  <Application>Microsoft Office PowerPoint</Application>
  <PresentationFormat>Widescreen</PresentationFormat>
  <Paragraphs>400</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Calibri Light</vt:lpstr>
      <vt:lpstr>Courier New</vt:lpstr>
      <vt:lpstr>Times New Roman</vt:lpstr>
      <vt:lpstr>Office Theme</vt:lpstr>
      <vt:lpstr>Use Alloy to model and find a solution to the Farmer, Goat, Cabbage, and Wolf problem</vt:lpstr>
      <vt:lpstr>Use Alloy to model a “system”</vt:lpstr>
      <vt:lpstr>Problem statement</vt:lpstr>
      <vt:lpstr>Here’s how we will proceed</vt:lpstr>
      <vt:lpstr>List the constraints</vt:lpstr>
      <vt:lpstr>Alloy found two solutions. Here is one of them:</vt:lpstr>
      <vt:lpstr>Solution (cont.)</vt:lpstr>
      <vt:lpstr>Model the system</vt:lpstr>
      <vt:lpstr>Here’s how to express the set of snapshots:</vt:lpstr>
      <vt:lpstr>PowerPoint Presentation</vt:lpstr>
      <vt:lpstr>Set of snapshots (cont.)</vt:lpstr>
      <vt:lpstr>PowerPoint Presentation</vt:lpstr>
      <vt:lpstr>Order the snapshots</vt:lpstr>
      <vt:lpstr>Classification hierarchy</vt:lpstr>
      <vt:lpstr>Here’s how to express the hierarchy in Alloy:</vt:lpstr>
      <vt:lpstr>Equivalent</vt:lpstr>
      <vt:lpstr>The initial snapshot</vt:lpstr>
      <vt:lpstr>+ means union</vt:lpstr>
      <vt:lpstr>Sets are the foundation of Alloy</vt:lpstr>
      <vt:lpstr>Final snapshot</vt:lpstr>
      <vt:lpstr>Cont.</vt:lpstr>
      <vt:lpstr>Every snapshot has these constraints</vt:lpstr>
      <vt:lpstr>The constraints are expressed in a fact:</vt:lpstr>
      <vt:lpstr>PowerPoint Presentation</vt:lpstr>
      <vt:lpstr>Case 1: Farmer moves an item to side 2</vt:lpstr>
      <vt:lpstr>Implication (if-then)</vt:lpstr>
      <vt:lpstr>Set subtraction</vt:lpstr>
      <vt:lpstr>Case 2: Farmer might move an item to side 1</vt:lpstr>
      <vt:lpstr>Constraint: Once all items are moved to side 2, the snapshots do not change</vt:lpstr>
      <vt:lpstr>Use the run command to generate instances</vt:lpstr>
      <vt:lpstr>PowerPoint Presentation</vt:lpstr>
      <vt:lpstr>PowerPoint Presentation</vt:lpstr>
      <vt:lpstr>PowerPoint Presentation</vt:lpstr>
      <vt:lpstr>Earlier I said this:</vt:lpstr>
      <vt:lpstr>Everything is a set</vt:lpstr>
      <vt:lpstr>PowerPoint Presentation</vt:lpstr>
      <vt:lpstr>PowerPoint Presentation</vt:lpstr>
      <vt:lpstr>Alternate depiction of sets</vt:lpstr>
      <vt:lpstr>Result of making Snapshot “ordered”</vt:lpstr>
      <vt:lpstr>Join two sets (join operation)</vt:lpstr>
      <vt:lpstr>PowerPoint Presentation</vt:lpstr>
      <vt:lpstr>Two join operations</vt:lpstr>
      <vt:lpstr>PowerPoint Presentation</vt:lpstr>
      <vt:lpstr>Addendum: Flaw in the model</vt:lpstr>
      <vt:lpstr>No instance with run 9</vt:lpstr>
      <vt:lpstr>PowerPoint Presentation</vt:lpstr>
      <vt:lpstr>PowerPoint Presentation</vt:lpstr>
      <vt:lpstr>PowerPoint Presentation</vt:lpstr>
      <vt:lpstr>Solution</vt:lpstr>
      <vt:lpstr>When to model?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Alloy to model and find a solution to the Goat, Cabbage, and Wolf problem</dc:title>
  <dc:creator>Costello, Roger L.</dc:creator>
  <cp:keywords>Alloy, SAT, model, modelling, software, systems, model software, model systems</cp:keywords>
  <cp:lastModifiedBy>Costello, Roger L.</cp:lastModifiedBy>
  <cp:revision>112</cp:revision>
  <dcterms:created xsi:type="dcterms:W3CDTF">2018-01-05T15:07:31Z</dcterms:created>
  <dcterms:modified xsi:type="dcterms:W3CDTF">2018-05-07T11:05:23Z</dcterms:modified>
</cp:coreProperties>
</file>