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77" r:id="rId4"/>
    <p:sldId id="282" r:id="rId5"/>
    <p:sldId id="278" r:id="rId6"/>
    <p:sldId id="279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58" d="100"/>
          <a:sy n="58" d="100"/>
        </p:scale>
        <p:origin x="89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3D08DC-8F6E-4574-A7C9-6B2986A2DD5B}" type="datetimeFigureOut">
              <a:rPr lang="en-US" smtClean="0"/>
              <a:t>3/26/2018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0F9629-EBC5-4521-848A-09D76ED531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57825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B4286D-BB0D-4177-A98D-8ABD2077771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1D55902-4135-4B99-A326-3DD42C1FF08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DB2DD0-0519-42C8-B85A-BCF40EFE20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8588F-202E-46C9-97C0-CAECAC9FCE02}" type="datetimeFigureOut">
              <a:rPr lang="en-US" smtClean="0"/>
              <a:t>3/26/2018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C3FF61-64B3-46F3-A7D9-939FB8A8CE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D3323A-1A24-411B-B490-8464A0DE3C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DAF92-AC6A-4416-BED3-E3178F1E06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20425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23D0A2-FED8-4DAC-BB2F-C70E6EA6F4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281F027-F88A-4855-ADA4-BC56600441F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BAAC18-B368-4B0C-B3C6-36A2F74087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8588F-202E-46C9-97C0-CAECAC9FCE02}" type="datetimeFigureOut">
              <a:rPr lang="en-US" smtClean="0"/>
              <a:t>3/26/2018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D845D0-14FC-4FD4-B551-E5FBD994E4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DB888E-FF7D-475A-A627-5426F9F9D5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DAF92-AC6A-4416-BED3-E3178F1E06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95500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13AEF73-152E-47E0-AFD8-2CE7F0813C9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129AB92-B5FB-47DC-96E9-7C56BAE1519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F3CE76-EEC4-4645-9029-10BC4108EC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8588F-202E-46C9-97C0-CAECAC9FCE02}" type="datetimeFigureOut">
              <a:rPr lang="en-US" smtClean="0"/>
              <a:t>3/26/2018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F47314-223E-4BA3-B66C-8447BADC82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D09987-5F49-4809-A101-EA50DD79D4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DAF92-AC6A-4416-BED3-E3178F1E06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744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8B3F69-B6C4-4B57-B8BF-7430ADAD1D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1168E6-0806-48E6-8E8B-4682C24382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EDAB00-4E75-4F81-8813-0AD5DB3106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8588F-202E-46C9-97C0-CAECAC9FCE02}" type="datetimeFigureOut">
              <a:rPr lang="en-US" smtClean="0"/>
              <a:t>3/26/2018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7E545F-B26D-458D-ADDD-4005B40ACD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884206-4646-45F0-AD42-012B070632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DAF92-AC6A-4416-BED3-E3178F1E06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29625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E462A3-16F0-4F25-A3DC-BF861D4BF6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0DDCB69-2B2E-4AEF-932D-F27C50A9D1D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EAF62D-5BCE-4CF8-8E0B-A1A08A1213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8588F-202E-46C9-97C0-CAECAC9FCE02}" type="datetimeFigureOut">
              <a:rPr lang="en-US" smtClean="0"/>
              <a:t>3/26/2018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AFB23B-8FDC-4CC2-9137-DA1DFB6EDE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A2CE33-4DE5-4A50-B78F-9FEEAEBBD3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DAF92-AC6A-4416-BED3-E3178F1E06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42898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049BD1-2A0F-4EF2-9FEC-B5CBFEAFE7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4FD322-A28B-415E-BA6C-D13BF32E6D4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443BA0A-EA6D-4DCF-8970-AE3367982C3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753F167-1F1E-45BF-96FA-F18E3291A2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8588F-202E-46C9-97C0-CAECAC9FCE02}" type="datetimeFigureOut">
              <a:rPr lang="en-US" smtClean="0"/>
              <a:t>3/26/2018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EB454B6-A74B-487B-A602-E977FAFEAA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12B0EFB-BFB6-40FC-88F8-6AD103D149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DAF92-AC6A-4416-BED3-E3178F1E06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10788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B45995-C7E5-45AC-936C-B3E5BEBE5E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79D2DD-5918-4957-ADDC-5219EDE46E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18FCE0C-0F45-44D3-96B8-B92E769205A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66DD62A-DE6A-45E1-A15F-5B2E28BFC4F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D8B8107-A680-4DB6-A55F-EBE4530B642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29448F-16E8-41D8-AD37-952DAF4C79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8588F-202E-46C9-97C0-CAECAC9FCE02}" type="datetimeFigureOut">
              <a:rPr lang="en-US" smtClean="0"/>
              <a:t>3/26/2018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EE168E1-EED3-4243-89E9-740311E893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0892349-5E9D-4BEC-A314-AD50F3E395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DAF92-AC6A-4416-BED3-E3178F1E06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40002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E87655-8783-4489-AE25-6BC2534210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B431166-81AE-40BB-BB7B-5F7DBCBDFB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8588F-202E-46C9-97C0-CAECAC9FCE02}" type="datetimeFigureOut">
              <a:rPr lang="en-US" smtClean="0"/>
              <a:t>3/26/2018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D613FB3-A07D-4EBE-8C2A-E8E1DCC23C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678AA33-A578-4BC3-85AB-0E92F74B62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DAF92-AC6A-4416-BED3-E3178F1E06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04316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C434FDC-6BB8-4F27-92CB-3667AB0E16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8588F-202E-46C9-97C0-CAECAC9FCE02}" type="datetimeFigureOut">
              <a:rPr lang="en-US" smtClean="0"/>
              <a:t>3/26/2018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DB1B010-34A2-4E73-9B2A-4DD79A742C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58BE10B-2121-46C7-A79E-DFC7A5EC86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DAF92-AC6A-4416-BED3-E3178F1E06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56254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E67D25-0196-46A8-B707-2C70203952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4F409F-9094-40D8-827A-B6FA010531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157F83B-DBCB-4DB8-8C30-6650ADAC101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D0C388A-B640-4E9F-90FA-6864255B2A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8588F-202E-46C9-97C0-CAECAC9FCE02}" type="datetimeFigureOut">
              <a:rPr lang="en-US" smtClean="0"/>
              <a:t>3/26/2018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F7877B3-E40B-4159-AFB7-F3EF7455F5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7D8F817-24EE-440C-855E-67412EA008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DAF92-AC6A-4416-BED3-E3178F1E06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31125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3BE81-62C0-49A3-B712-D4C748EF1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CE16E29-7482-4047-9C3D-F27593177FA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E422999-9428-401E-ABA6-47E19EB4543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76F7933-2FF5-4C90-A467-B13D0DC0A8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8588F-202E-46C9-97C0-CAECAC9FCE02}" type="datetimeFigureOut">
              <a:rPr lang="en-US" smtClean="0"/>
              <a:t>3/26/2018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F3FA256-883E-4B2E-89D7-A89E0EBE30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7ED908F-ABB5-42AF-A51E-39AA64E8BC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DAF92-AC6A-4416-BED3-E3178F1E06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06619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C38F813-3500-4C55-B405-500B7D7416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FFE3F2C-26FD-4F34-B3EF-02997236B5C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54928E-C705-4C89-ABB4-1CE7EEA35C3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18588F-202E-46C9-97C0-CAECAC9FCE02}" type="datetimeFigureOut">
              <a:rPr lang="en-US" smtClean="0"/>
              <a:t>3/26/2018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1BEF8E-47C7-4BC9-A855-209464C7707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2D1E77-20F6-4B99-9481-E910BA6F58E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5DAF92-AC6A-4416-BED3-E3178F1E06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18840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askthedelphicoracle.blogspot.com/2012/06/modest-proposal-for-modernizing-writing.html" TargetMode="External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CF275-2DAB-4B62-9443-0AC57F02DF2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Modeling Inference Rules</a:t>
            </a:r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1B2B8470-26E3-40F0-AAA2-13A81FDAE3C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244739" y="5725306"/>
            <a:ext cx="2846521" cy="969962"/>
          </a:xfrm>
        </p:spPr>
        <p:txBody>
          <a:bodyPr/>
          <a:lstStyle/>
          <a:p>
            <a:r>
              <a:rPr lang="en-US">
                <a:solidFill>
                  <a:schemeClr val="bg1">
                    <a:lumMod val="65000"/>
                  </a:schemeClr>
                </a:solidFill>
              </a:rPr>
              <a:t>Roger L. Costello</a:t>
            </a:r>
          </a:p>
          <a:p>
            <a:r>
              <a:rPr lang="en-US">
                <a:solidFill>
                  <a:schemeClr val="bg1">
                    <a:lumMod val="65000"/>
                  </a:schemeClr>
                </a:solidFill>
              </a:rPr>
              <a:t>March 26, 2018</a:t>
            </a:r>
          </a:p>
        </p:txBody>
      </p:sp>
    </p:spTree>
    <p:extLst>
      <p:ext uri="{BB962C8B-B14F-4D97-AF65-F5344CB8AC3E}">
        <p14:creationId xmlns:p14="http://schemas.microsoft.com/office/powerpoint/2010/main" val="41636890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2EFA9826-DAB5-4E1C-AC07-3B776AC2115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2011679" y="3194305"/>
            <a:ext cx="422649" cy="54756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1F15971-EE53-4DA4-8050-96A19716EF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Modus Ponens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8A04528-122D-44E4-A630-6C40EB8D8430}"/>
              </a:ext>
            </a:extLst>
          </p:cNvPr>
          <p:cNvSpPr txBox="1"/>
          <p:nvPr/>
        </p:nvSpPr>
        <p:spPr>
          <a:xfrm>
            <a:off x="2011680" y="2227811"/>
            <a:ext cx="1130438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/>
              <a:t>P =&gt; Q</a:t>
            </a:r>
          </a:p>
          <a:p>
            <a:r>
              <a:rPr lang="en-US" sz="2400"/>
              <a:t>P</a:t>
            </a:r>
            <a:br>
              <a:rPr lang="en-US" sz="2400"/>
            </a:br>
            <a:r>
              <a:rPr lang="en-US" sz="2400"/>
              <a:t>----------</a:t>
            </a:r>
          </a:p>
          <a:p>
            <a:endParaRPr lang="en-US" sz="240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E80B00D-8484-4AF4-89FF-A258C8EC4C15}"/>
              </a:ext>
            </a:extLst>
          </p:cNvPr>
          <p:cNvSpPr txBox="1"/>
          <p:nvPr/>
        </p:nvSpPr>
        <p:spPr>
          <a:xfrm>
            <a:off x="2404857" y="3245300"/>
            <a:ext cx="3914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/>
              <a:t>Q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71B14FD-3266-457F-A00F-2238E46A3177}"/>
              </a:ext>
            </a:extLst>
          </p:cNvPr>
          <p:cNvSpPr/>
          <p:nvPr/>
        </p:nvSpPr>
        <p:spPr>
          <a:xfrm>
            <a:off x="2011679" y="4632101"/>
            <a:ext cx="405661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/>
              <a:t>All men are mortals.</a:t>
            </a:r>
          </a:p>
          <a:p>
            <a:r>
              <a:rPr lang="en-US" sz="2400"/>
              <a:t>Socrates is a man.</a:t>
            </a:r>
          </a:p>
          <a:p>
            <a:r>
              <a:rPr lang="en-US" sz="2400"/>
              <a:t>Therefore, Socrates is a mortal.</a:t>
            </a:r>
          </a:p>
        </p:txBody>
      </p:sp>
    </p:spTree>
    <p:extLst>
      <p:ext uri="{BB962C8B-B14F-4D97-AF65-F5344CB8AC3E}">
        <p14:creationId xmlns:p14="http://schemas.microsoft.com/office/powerpoint/2010/main" val="9087544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DD5AC989-533A-4DE2-AA50-8E60BB5418B5}"/>
              </a:ext>
            </a:extLst>
          </p:cNvPr>
          <p:cNvSpPr/>
          <p:nvPr/>
        </p:nvSpPr>
        <p:spPr>
          <a:xfrm>
            <a:off x="637311" y="258214"/>
            <a:ext cx="5780114" cy="3785652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sz="2400" b="1"/>
              <a:t>assert</a:t>
            </a:r>
            <a:r>
              <a:rPr lang="en-US" sz="2400"/>
              <a:t> Socrates_is_mortal {</a:t>
            </a:r>
          </a:p>
          <a:p>
            <a:r>
              <a:rPr lang="en-US" sz="2400"/>
              <a:t>  </a:t>
            </a:r>
            <a:r>
              <a:rPr lang="en-US" sz="2400" b="1"/>
              <a:t>all</a:t>
            </a:r>
            <a:r>
              <a:rPr lang="en-US" sz="2400"/>
              <a:t> Socrates: </a:t>
            </a:r>
            <a:r>
              <a:rPr lang="en-US" sz="2400" b="1"/>
              <a:t>univ</a:t>
            </a:r>
            <a:r>
              <a:rPr lang="en-US" sz="2400"/>
              <a:t>, Man, Mortal: </a:t>
            </a:r>
            <a:r>
              <a:rPr lang="en-US" sz="2400" b="1"/>
              <a:t>set</a:t>
            </a:r>
            <a:r>
              <a:rPr lang="en-US" sz="2400"/>
              <a:t> </a:t>
            </a:r>
            <a:r>
              <a:rPr lang="en-US" sz="2400" b="1"/>
              <a:t>univ</a:t>
            </a:r>
            <a:r>
              <a:rPr lang="en-US" sz="2400"/>
              <a:t> |</a:t>
            </a:r>
          </a:p>
          <a:p>
            <a:r>
              <a:rPr lang="en-US" sz="2400"/>
              <a:t>      </a:t>
            </a:r>
            <a:r>
              <a:rPr lang="en-US" sz="2400">
                <a:solidFill>
                  <a:schemeClr val="bg1">
                    <a:lumMod val="65000"/>
                  </a:schemeClr>
                </a:solidFill>
              </a:rPr>
              <a:t>-- All men are mortals.</a:t>
            </a:r>
          </a:p>
          <a:p>
            <a:r>
              <a:rPr lang="en-US" sz="2400"/>
              <a:t>      Man </a:t>
            </a:r>
            <a:r>
              <a:rPr lang="en-US" sz="2400" b="1"/>
              <a:t>in</a:t>
            </a:r>
            <a:r>
              <a:rPr lang="en-US" sz="2400"/>
              <a:t> Mortal</a:t>
            </a:r>
          </a:p>
          <a:p>
            <a:r>
              <a:rPr lang="en-US" sz="2400"/>
              <a:t>      </a:t>
            </a:r>
            <a:r>
              <a:rPr lang="en-US" sz="2400">
                <a:solidFill>
                  <a:schemeClr val="bg1">
                    <a:lumMod val="65000"/>
                  </a:schemeClr>
                </a:solidFill>
              </a:rPr>
              <a:t>-- Socrates is a man.</a:t>
            </a:r>
          </a:p>
          <a:p>
            <a:r>
              <a:rPr lang="en-US" sz="2400"/>
              <a:t>      </a:t>
            </a:r>
            <a:r>
              <a:rPr lang="en-US" sz="2400" b="1"/>
              <a:t>and</a:t>
            </a:r>
            <a:r>
              <a:rPr lang="en-US" sz="2400"/>
              <a:t> (Socrates </a:t>
            </a:r>
            <a:r>
              <a:rPr lang="en-US" sz="2400" b="1"/>
              <a:t>in</a:t>
            </a:r>
            <a:r>
              <a:rPr lang="en-US" sz="2400"/>
              <a:t> Man)</a:t>
            </a:r>
          </a:p>
          <a:p>
            <a:r>
              <a:rPr lang="en-US" sz="2400"/>
              <a:t>      </a:t>
            </a:r>
            <a:r>
              <a:rPr lang="en-US" sz="2400">
                <a:solidFill>
                  <a:schemeClr val="bg1">
                    <a:lumMod val="65000"/>
                  </a:schemeClr>
                </a:solidFill>
              </a:rPr>
              <a:t>-- Therefore, Socrates is a mortal.</a:t>
            </a:r>
          </a:p>
          <a:p>
            <a:r>
              <a:rPr lang="en-US" sz="2400"/>
              <a:t>      </a:t>
            </a:r>
            <a:r>
              <a:rPr lang="en-US" sz="2400" b="1"/>
              <a:t>implies</a:t>
            </a:r>
            <a:r>
              <a:rPr lang="en-US" sz="2400"/>
              <a:t> Socrates </a:t>
            </a:r>
            <a:r>
              <a:rPr lang="en-US" sz="2400" b="1"/>
              <a:t>in</a:t>
            </a:r>
            <a:r>
              <a:rPr lang="en-US" sz="2400"/>
              <a:t> Mortal</a:t>
            </a:r>
          </a:p>
          <a:p>
            <a:r>
              <a:rPr lang="en-US" sz="2400"/>
              <a:t>  }</a:t>
            </a:r>
          </a:p>
          <a:p>
            <a:r>
              <a:rPr lang="en-US" sz="2400" b="1"/>
              <a:t>check</a:t>
            </a:r>
            <a:r>
              <a:rPr lang="en-US" sz="2400"/>
              <a:t> Socrates_is_mortal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7449BA49-E62A-4EF3-A1BB-99BC029135C9}"/>
              </a:ext>
            </a:extLst>
          </p:cNvPr>
          <p:cNvSpPr/>
          <p:nvPr/>
        </p:nvSpPr>
        <p:spPr>
          <a:xfrm>
            <a:off x="6417425" y="3593314"/>
            <a:ext cx="505413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</a:rPr>
              <a:t>When the Alloy Analyzer </a:t>
            </a:r>
            <a:r>
              <a:rPr lang="en-US" sz="2400" b="1">
                <a:latin typeface="Calibri" panose="020F0502020204030204" pitchFamily="34" charset="0"/>
                <a:ea typeface="Calibri" panose="020F0502020204030204" pitchFamily="34" charset="0"/>
              </a:rPr>
              <a:t>checks</a:t>
            </a: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</a:rPr>
              <a:t> the assertion, it finds no counterexamples.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B3CDEE5A-89AB-479A-8C07-EC660ACE89E8}"/>
              </a:ext>
            </a:extLst>
          </p:cNvPr>
          <p:cNvGrpSpPr/>
          <p:nvPr/>
        </p:nvGrpSpPr>
        <p:grpSpPr>
          <a:xfrm>
            <a:off x="884016" y="4585055"/>
            <a:ext cx="6047516" cy="1882247"/>
            <a:chOff x="3494213" y="4817811"/>
            <a:chExt cx="6047516" cy="1882247"/>
          </a:xfrm>
        </p:grpSpPr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26580C95-A87D-4153-9BF5-32754BD3B23D}"/>
                </a:ext>
              </a:extLst>
            </p:cNvPr>
            <p:cNvSpPr/>
            <p:nvPr/>
          </p:nvSpPr>
          <p:spPr>
            <a:xfrm>
              <a:off x="5353393" y="5037513"/>
              <a:ext cx="1828800" cy="1662545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D52866BC-A02B-4950-B94C-FD8FF727334D}"/>
                </a:ext>
              </a:extLst>
            </p:cNvPr>
            <p:cNvSpPr/>
            <p:nvPr/>
          </p:nvSpPr>
          <p:spPr>
            <a:xfrm>
              <a:off x="5602774" y="5320146"/>
              <a:ext cx="1113905" cy="980902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AA10D413-837F-4253-9FAB-73F69B14A555}"/>
                </a:ext>
              </a:extLst>
            </p:cNvPr>
            <p:cNvCxnSpPr/>
            <p:nvPr/>
          </p:nvCxnSpPr>
          <p:spPr>
            <a:xfrm flipH="1">
              <a:off x="7182193" y="5187142"/>
              <a:ext cx="798021" cy="31588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62F06333-E5BF-4A9C-9B88-F06CD12167EF}"/>
                </a:ext>
              </a:extLst>
            </p:cNvPr>
            <p:cNvSpPr txBox="1"/>
            <p:nvPr/>
          </p:nvSpPr>
          <p:spPr>
            <a:xfrm>
              <a:off x="7941419" y="4960912"/>
              <a:ext cx="160031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/>
                <a:t>univ (universe)</a:t>
              </a:r>
            </a:p>
          </p:txBody>
        </p:sp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1144773B-4815-4503-9313-27B6E72E9242}"/>
                </a:ext>
              </a:extLst>
            </p:cNvPr>
            <p:cNvCxnSpPr/>
            <p:nvPr/>
          </p:nvCxnSpPr>
          <p:spPr>
            <a:xfrm>
              <a:off x="4555372" y="5161756"/>
              <a:ext cx="1047402" cy="49089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2E197F7A-5EC5-4F25-8AF7-EA3E260C1163}"/>
                </a:ext>
              </a:extLst>
            </p:cNvPr>
            <p:cNvSpPr txBox="1"/>
            <p:nvPr/>
          </p:nvSpPr>
          <p:spPr>
            <a:xfrm>
              <a:off x="4100279" y="4817811"/>
              <a:ext cx="82144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/>
                <a:t>Mortal</a:t>
              </a:r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55214EA0-24A8-49CD-8CB0-1C095202872C}"/>
                </a:ext>
              </a:extLst>
            </p:cNvPr>
            <p:cNvSpPr/>
            <p:nvPr/>
          </p:nvSpPr>
          <p:spPr>
            <a:xfrm>
              <a:off x="5918657" y="5652654"/>
              <a:ext cx="482138" cy="482139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A594319F-162F-4B75-A847-F79B209B3BD2}"/>
                </a:ext>
              </a:extLst>
            </p:cNvPr>
            <p:cNvCxnSpPr>
              <a:cxnSpLocks/>
              <a:endCxn id="12" idx="2"/>
            </p:cNvCxnSpPr>
            <p:nvPr/>
          </p:nvCxnSpPr>
          <p:spPr>
            <a:xfrm flipV="1">
              <a:off x="4036878" y="5893724"/>
              <a:ext cx="1881779" cy="91442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5DDB00F2-59D4-4FFB-A718-582F16F7D913}"/>
                </a:ext>
              </a:extLst>
            </p:cNvPr>
            <p:cNvSpPr txBox="1"/>
            <p:nvPr/>
          </p:nvSpPr>
          <p:spPr>
            <a:xfrm>
              <a:off x="3494213" y="5782086"/>
              <a:ext cx="61427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/>
                <a:t>Man</a:t>
              </a:r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56E7F6F9-895B-4F96-BCAD-B6D7BD99C1D5}"/>
                </a:ext>
              </a:extLst>
            </p:cNvPr>
            <p:cNvSpPr/>
            <p:nvPr/>
          </p:nvSpPr>
          <p:spPr>
            <a:xfrm>
              <a:off x="6234540" y="5825441"/>
              <a:ext cx="99753" cy="16625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A666E217-A036-4373-80B2-7329EF720548}"/>
                </a:ext>
              </a:extLst>
            </p:cNvPr>
            <p:cNvCxnSpPr>
              <a:endCxn id="15" idx="6"/>
            </p:cNvCxnSpPr>
            <p:nvPr/>
          </p:nvCxnSpPr>
          <p:spPr>
            <a:xfrm flipH="1">
              <a:off x="6334293" y="5908566"/>
              <a:ext cx="1014152" cy="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5BA3E5E-C182-4CFF-A866-8958663025DD}"/>
                </a:ext>
              </a:extLst>
            </p:cNvPr>
            <p:cNvSpPr txBox="1"/>
            <p:nvPr/>
          </p:nvSpPr>
          <p:spPr>
            <a:xfrm>
              <a:off x="7307465" y="5709058"/>
              <a:ext cx="97360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/>
                <a:t>Socrates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799659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0C07F0-9D44-4F17-B5AD-4A8C8BD030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Model consists of just an assert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13E650-4364-4EA0-A5AC-61DD19DBBF5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This example shows that an Alloy model may consist of just an </a:t>
            </a:r>
            <a:r>
              <a:rPr lang="en-US" b="1"/>
              <a:t>assert</a:t>
            </a:r>
            <a:r>
              <a:rPr lang="en-US"/>
              <a:t> (and </a:t>
            </a:r>
            <a:r>
              <a:rPr lang="en-US" b="1"/>
              <a:t>check</a:t>
            </a:r>
            <a:r>
              <a:rPr lang="en-US"/>
              <a:t> command).</a:t>
            </a:r>
          </a:p>
          <a:p>
            <a:r>
              <a:rPr lang="en-US"/>
              <a:t>The model does not contain any signatures, facts, or predicates.</a:t>
            </a:r>
          </a:p>
        </p:txBody>
      </p:sp>
    </p:spTree>
    <p:extLst>
      <p:ext uri="{BB962C8B-B14F-4D97-AF65-F5344CB8AC3E}">
        <p14:creationId xmlns:p14="http://schemas.microsoft.com/office/powerpoint/2010/main" val="11755420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614E152-F82E-4C96-93E2-6CBCC885C8FB}"/>
              </a:ext>
            </a:extLst>
          </p:cNvPr>
          <p:cNvSpPr/>
          <p:nvPr/>
        </p:nvSpPr>
        <p:spPr>
          <a:xfrm>
            <a:off x="2898371" y="2535073"/>
            <a:ext cx="6096000" cy="1200329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  <p:txBody>
          <a:bodyPr>
            <a:spAutoFit/>
          </a:bodyPr>
          <a:lstStyle/>
          <a:p>
            <a:r>
              <a:rPr lang="en-US" sz="2400"/>
              <a:t>If you cared about your dog, Fifi, you would take her for a walk  every day after work. But you don't do that, so you don't care about her.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85A8AFA-8539-4C65-A5E4-A8E964FB49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Example #2</a:t>
            </a:r>
          </a:p>
        </p:txBody>
      </p:sp>
    </p:spTree>
    <p:extLst>
      <p:ext uri="{BB962C8B-B14F-4D97-AF65-F5344CB8AC3E}">
        <p14:creationId xmlns:p14="http://schemas.microsoft.com/office/powerpoint/2010/main" val="29208559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C432E9C-9A1A-4CFD-8D2B-8F1414D2D8CA}"/>
              </a:ext>
            </a:extLst>
          </p:cNvPr>
          <p:cNvSpPr/>
          <p:nvPr/>
        </p:nvSpPr>
        <p:spPr>
          <a:xfrm>
            <a:off x="1668085" y="163543"/>
            <a:ext cx="8988829" cy="3785652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sz="2400" b="1"/>
              <a:t>assert</a:t>
            </a:r>
            <a:r>
              <a:rPr lang="en-US" sz="2400"/>
              <a:t> You_do_not_care_about_Fifi {</a:t>
            </a:r>
          </a:p>
          <a:p>
            <a:r>
              <a:rPr lang="en-US" sz="2400"/>
              <a:t>  </a:t>
            </a:r>
            <a:r>
              <a:rPr lang="en-US" sz="2400" b="1"/>
              <a:t>all</a:t>
            </a:r>
            <a:r>
              <a:rPr lang="en-US" sz="2400"/>
              <a:t> You: </a:t>
            </a:r>
            <a:r>
              <a:rPr lang="en-US" sz="2400" b="1"/>
              <a:t>univ</a:t>
            </a:r>
            <a:r>
              <a:rPr lang="en-US" sz="2400"/>
              <a:t>, Caring_person, Walks_his_dog_after_work: </a:t>
            </a:r>
            <a:r>
              <a:rPr lang="en-US" sz="2400" b="1"/>
              <a:t>set</a:t>
            </a:r>
            <a:r>
              <a:rPr lang="en-US" sz="2400"/>
              <a:t> </a:t>
            </a:r>
            <a:r>
              <a:rPr lang="en-US" sz="2400" b="1"/>
              <a:t>univ</a:t>
            </a:r>
            <a:r>
              <a:rPr lang="en-US" sz="2400"/>
              <a:t> |</a:t>
            </a:r>
          </a:p>
          <a:p>
            <a:r>
              <a:rPr lang="en-US" sz="2400"/>
              <a:t>      </a:t>
            </a:r>
            <a:r>
              <a:rPr lang="en-US" sz="2400">
                <a:solidFill>
                  <a:schemeClr val="bg1">
                    <a:lumMod val="65000"/>
                  </a:schemeClr>
                </a:solidFill>
              </a:rPr>
              <a:t>-- Every caring person walks his dog after work.</a:t>
            </a:r>
          </a:p>
          <a:p>
            <a:r>
              <a:rPr lang="en-US" sz="2400"/>
              <a:t>      Caring_person </a:t>
            </a:r>
            <a:r>
              <a:rPr lang="en-US" sz="2400" b="1"/>
              <a:t>in</a:t>
            </a:r>
            <a:r>
              <a:rPr lang="en-US" sz="2400"/>
              <a:t> Walks_his_dog_after_work</a:t>
            </a:r>
          </a:p>
          <a:p>
            <a:r>
              <a:rPr lang="en-US" sz="2400">
                <a:solidFill>
                  <a:schemeClr val="bg1">
                    <a:lumMod val="65000"/>
                  </a:schemeClr>
                </a:solidFill>
              </a:rPr>
              <a:t>      -- You do not walk Fifi after work.</a:t>
            </a:r>
          </a:p>
          <a:p>
            <a:r>
              <a:rPr lang="en-US" sz="2400"/>
              <a:t>      </a:t>
            </a:r>
            <a:r>
              <a:rPr lang="en-US" sz="2400" b="1"/>
              <a:t>and</a:t>
            </a:r>
            <a:r>
              <a:rPr lang="en-US" sz="2400"/>
              <a:t> (You </a:t>
            </a:r>
            <a:r>
              <a:rPr lang="en-US" sz="2400" b="1"/>
              <a:t>not</a:t>
            </a:r>
            <a:r>
              <a:rPr lang="en-US" sz="2400"/>
              <a:t> </a:t>
            </a:r>
            <a:r>
              <a:rPr lang="en-US" sz="2400" b="1"/>
              <a:t>in</a:t>
            </a:r>
            <a:r>
              <a:rPr lang="en-US" sz="2400"/>
              <a:t> Walks_his_dog_after_work)</a:t>
            </a:r>
          </a:p>
          <a:p>
            <a:r>
              <a:rPr lang="en-US" sz="2400"/>
              <a:t>      </a:t>
            </a:r>
            <a:r>
              <a:rPr lang="en-US" sz="2400">
                <a:solidFill>
                  <a:schemeClr val="bg1">
                    <a:lumMod val="65000"/>
                  </a:schemeClr>
                </a:solidFill>
              </a:rPr>
              <a:t>-- Therefore, you are not a caring person</a:t>
            </a:r>
          </a:p>
          <a:p>
            <a:r>
              <a:rPr lang="en-US" sz="2400"/>
              <a:t>      </a:t>
            </a:r>
            <a:r>
              <a:rPr lang="en-US" sz="2400" b="1"/>
              <a:t>implies</a:t>
            </a:r>
            <a:r>
              <a:rPr lang="en-US" sz="2400"/>
              <a:t> You </a:t>
            </a:r>
            <a:r>
              <a:rPr lang="en-US" sz="2400" b="1"/>
              <a:t>not</a:t>
            </a:r>
            <a:r>
              <a:rPr lang="en-US" sz="2400"/>
              <a:t> </a:t>
            </a:r>
            <a:r>
              <a:rPr lang="en-US" sz="2400" b="1"/>
              <a:t>in</a:t>
            </a:r>
            <a:r>
              <a:rPr lang="en-US" sz="2400"/>
              <a:t> Caring_person</a:t>
            </a:r>
          </a:p>
          <a:p>
            <a:r>
              <a:rPr lang="en-US" sz="2400"/>
              <a:t>  }</a:t>
            </a:r>
          </a:p>
          <a:p>
            <a:r>
              <a:rPr lang="en-US" sz="2400" b="1"/>
              <a:t>check</a:t>
            </a:r>
            <a:r>
              <a:rPr lang="en-US" sz="2400"/>
              <a:t> You_do_not_care_about_Fifi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D36A67F-A150-432C-A20E-5B3DD0B1814B}"/>
              </a:ext>
            </a:extLst>
          </p:cNvPr>
          <p:cNvSpPr/>
          <p:nvPr/>
        </p:nvSpPr>
        <p:spPr>
          <a:xfrm>
            <a:off x="1349426" y="4000995"/>
            <a:ext cx="962059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</a:rPr>
              <a:t>When the Alloy Analyzer checks the assertion, it finds no counterexamples.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932AD46E-B264-4D82-85AA-6C51352C997D}"/>
              </a:ext>
            </a:extLst>
          </p:cNvPr>
          <p:cNvGrpSpPr/>
          <p:nvPr/>
        </p:nvGrpSpPr>
        <p:grpSpPr>
          <a:xfrm>
            <a:off x="2629695" y="4817811"/>
            <a:ext cx="6912034" cy="1882247"/>
            <a:chOff x="2629695" y="4817811"/>
            <a:chExt cx="6912034" cy="1882247"/>
          </a:xfrm>
        </p:grpSpPr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D632331F-7418-44EA-A343-66EF82649D5D}"/>
                </a:ext>
              </a:extLst>
            </p:cNvPr>
            <p:cNvSpPr/>
            <p:nvPr/>
          </p:nvSpPr>
          <p:spPr>
            <a:xfrm>
              <a:off x="5353393" y="5037513"/>
              <a:ext cx="1828800" cy="1662545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3240A841-9801-4EB6-82CC-188B65B54B89}"/>
                </a:ext>
              </a:extLst>
            </p:cNvPr>
            <p:cNvSpPr/>
            <p:nvPr/>
          </p:nvSpPr>
          <p:spPr>
            <a:xfrm>
              <a:off x="5602774" y="5320146"/>
              <a:ext cx="1113905" cy="980902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7" name="Straight Arrow Connector 6">
              <a:extLst>
                <a:ext uri="{FF2B5EF4-FFF2-40B4-BE49-F238E27FC236}">
                  <a16:creationId xmlns:a16="http://schemas.microsoft.com/office/drawing/2014/main" id="{710C75AD-E5D1-4338-8C22-0EF6ED49E2A4}"/>
                </a:ext>
              </a:extLst>
            </p:cNvPr>
            <p:cNvCxnSpPr/>
            <p:nvPr/>
          </p:nvCxnSpPr>
          <p:spPr>
            <a:xfrm flipH="1">
              <a:off x="7182193" y="5187142"/>
              <a:ext cx="798021" cy="31588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848C36ED-C6FF-41E7-BB18-459C5580F606}"/>
                </a:ext>
              </a:extLst>
            </p:cNvPr>
            <p:cNvSpPr txBox="1"/>
            <p:nvPr/>
          </p:nvSpPr>
          <p:spPr>
            <a:xfrm>
              <a:off x="7941419" y="4960912"/>
              <a:ext cx="160031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/>
                <a:t>univ (universe)</a:t>
              </a:r>
            </a:p>
          </p:txBody>
        </p:sp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753450CB-EADC-494E-8440-495FA346885C}"/>
                </a:ext>
              </a:extLst>
            </p:cNvPr>
            <p:cNvCxnSpPr/>
            <p:nvPr/>
          </p:nvCxnSpPr>
          <p:spPr>
            <a:xfrm>
              <a:off x="4555372" y="5161756"/>
              <a:ext cx="1047402" cy="49089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8BD3420E-9945-41D7-963C-C43FAE6548EA}"/>
                </a:ext>
              </a:extLst>
            </p:cNvPr>
            <p:cNvSpPr txBox="1"/>
            <p:nvPr/>
          </p:nvSpPr>
          <p:spPr>
            <a:xfrm>
              <a:off x="2786868" y="4817811"/>
              <a:ext cx="248491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/>
                <a:t>Walks his dog after work</a:t>
              </a:r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32E66B37-A01A-4B8D-9AD6-F55EB98B6DDB}"/>
                </a:ext>
              </a:extLst>
            </p:cNvPr>
            <p:cNvSpPr/>
            <p:nvPr/>
          </p:nvSpPr>
          <p:spPr>
            <a:xfrm>
              <a:off x="5918657" y="5810597"/>
              <a:ext cx="482138" cy="324196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0C3DA831-17CB-4D57-8D90-B38DF598440A}"/>
                </a:ext>
              </a:extLst>
            </p:cNvPr>
            <p:cNvCxnSpPr>
              <a:endCxn id="12" idx="2"/>
            </p:cNvCxnSpPr>
            <p:nvPr/>
          </p:nvCxnSpPr>
          <p:spPr>
            <a:xfrm flipV="1">
              <a:off x="4036878" y="5972695"/>
              <a:ext cx="1881779" cy="12469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EE27644E-EFAC-4C92-A33C-A6287FFF9D14}"/>
                </a:ext>
              </a:extLst>
            </p:cNvPr>
            <p:cNvSpPr txBox="1"/>
            <p:nvPr/>
          </p:nvSpPr>
          <p:spPr>
            <a:xfrm>
              <a:off x="2629695" y="5782086"/>
              <a:ext cx="148232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/>
                <a:t>Caring person</a:t>
              </a:r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32A1F736-DD08-4F15-AA68-0189F92A35BD}"/>
                </a:ext>
              </a:extLst>
            </p:cNvPr>
            <p:cNvSpPr/>
            <p:nvPr/>
          </p:nvSpPr>
          <p:spPr>
            <a:xfrm>
              <a:off x="6866309" y="6051668"/>
              <a:ext cx="99753" cy="16625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A6F35C31-99E0-4355-ACE5-9F1744F72004}"/>
                </a:ext>
              </a:extLst>
            </p:cNvPr>
            <p:cNvCxnSpPr>
              <a:endCxn id="16" idx="6"/>
            </p:cNvCxnSpPr>
            <p:nvPr/>
          </p:nvCxnSpPr>
          <p:spPr>
            <a:xfrm flipH="1">
              <a:off x="6966062" y="6134793"/>
              <a:ext cx="1014152" cy="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7B80867D-A03F-4B0E-A941-FFA1A1B400F9}"/>
                </a:ext>
              </a:extLst>
            </p:cNvPr>
            <p:cNvSpPr txBox="1"/>
            <p:nvPr/>
          </p:nvSpPr>
          <p:spPr>
            <a:xfrm>
              <a:off x="7939234" y="5935285"/>
              <a:ext cx="52328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/>
                <a:t>You</a:t>
              </a:r>
            </a:p>
          </p:txBody>
        </p:sp>
      </p:grpSp>
      <p:sp>
        <p:nvSpPr>
          <p:cNvPr id="17" name="AutoShape 57">
            <a:extLst>
              <a:ext uri="{FF2B5EF4-FFF2-40B4-BE49-F238E27FC236}">
                <a16:creationId xmlns:a16="http://schemas.microsoft.com/office/drawing/2014/main" id="{D22456BE-E454-4462-94A6-0892470D34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657551" y="5814260"/>
            <a:ext cx="954088" cy="733425"/>
          </a:xfrm>
          <a:prstGeom prst="cloudCallout">
            <a:avLst>
              <a:gd name="adj1" fmla="val -51333"/>
              <a:gd name="adj2" fmla="val 73810"/>
            </a:avLst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SzTx/>
              <a:buFontTx/>
              <a:buNone/>
            </a:pPr>
            <a:endParaRPr lang="en-US" altLang="en-US" sz="1600"/>
          </a:p>
        </p:txBody>
      </p:sp>
      <p:sp>
        <p:nvSpPr>
          <p:cNvPr id="21" name="Text Box 58">
            <a:extLst>
              <a:ext uri="{FF2B5EF4-FFF2-40B4-BE49-F238E27FC236}">
                <a16:creationId xmlns:a16="http://schemas.microsoft.com/office/drawing/2014/main" id="{8ECF3441-2EB4-43F3-8549-10A29CD8945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794365" y="5957135"/>
            <a:ext cx="72808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SzTx/>
              <a:buFontTx/>
              <a:buNone/>
            </a:pPr>
            <a:r>
              <a:rPr lang="en-US" altLang="en-US" sz="1200"/>
              <a:t>Do Lab6</a:t>
            </a:r>
            <a:endParaRPr lang="en-US" altLang="en-US" sz="1600"/>
          </a:p>
        </p:txBody>
      </p:sp>
    </p:spTree>
    <p:extLst>
      <p:ext uri="{BB962C8B-B14F-4D97-AF65-F5344CB8AC3E}">
        <p14:creationId xmlns:p14="http://schemas.microsoft.com/office/powerpoint/2010/main" val="12865038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6410</TotalTime>
  <Words>342</Words>
  <Application>Microsoft Office PowerPoint</Application>
  <PresentationFormat>Widescreen</PresentationFormat>
  <Paragraphs>46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Times New Roman</vt:lpstr>
      <vt:lpstr>Office Theme</vt:lpstr>
      <vt:lpstr>Modeling Inference Rules</vt:lpstr>
      <vt:lpstr>Modus Ponens</vt:lpstr>
      <vt:lpstr>PowerPoint Presentation</vt:lpstr>
      <vt:lpstr>Model consists of just an assert</vt:lpstr>
      <vt:lpstr>Example #2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Expressing set properties in Alloy</dc:title>
  <dc:creator>Costello, Roger L.</dc:creator>
  <cp:lastModifiedBy>Costello, Roger L.</cp:lastModifiedBy>
  <cp:revision>61</cp:revision>
  <dcterms:created xsi:type="dcterms:W3CDTF">2018-02-15T21:21:53Z</dcterms:created>
  <dcterms:modified xsi:type="dcterms:W3CDTF">2018-03-26T19:43:41Z</dcterms:modified>
</cp:coreProperties>
</file>